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71" r:id="rId3"/>
    <p:sldId id="272" r:id="rId4"/>
    <p:sldId id="273" r:id="rId5"/>
    <p:sldId id="274" r:id="rId6"/>
    <p:sldId id="275" r:id="rId7"/>
    <p:sldId id="276" r:id="rId8"/>
    <p:sldId id="277" r:id="rId9"/>
    <p:sldId id="308" r:id="rId10"/>
    <p:sldId id="309" r:id="rId11"/>
    <p:sldId id="310" r:id="rId12"/>
    <p:sldId id="311" r:id="rId13"/>
    <p:sldId id="312" r:id="rId14"/>
    <p:sldId id="278" r:id="rId15"/>
    <p:sldId id="281" r:id="rId16"/>
    <p:sldId id="282" r:id="rId17"/>
    <p:sldId id="283" r:id="rId18"/>
    <p:sldId id="284" r:id="rId19"/>
    <p:sldId id="285" r:id="rId20"/>
    <p:sldId id="287" r:id="rId21"/>
    <p:sldId id="288" r:id="rId22"/>
    <p:sldId id="289" r:id="rId23"/>
    <p:sldId id="313" r:id="rId24"/>
    <p:sldId id="291" r:id="rId25"/>
    <p:sldId id="292" r:id="rId26"/>
    <p:sldId id="293"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Garamond" panose="02020404030301010803" pitchFamily="18"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8" autoAdjust="0"/>
  </p:normalViewPr>
  <p:slideViewPr>
    <p:cSldViewPr snapToGrid="0">
      <p:cViewPr varScale="1">
        <p:scale>
          <a:sx n="162" d="100"/>
          <a:sy n="162" d="100"/>
        </p:scale>
        <p:origin x="83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eoawesomeness.com/top-7-maps-ultimately-explain-map-projection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basin.org/datasets/1ff4328039f948529c33e7e71bb9b5fc" TargetMode="External"/><Relationship Id="rId7" Type="http://schemas.openxmlformats.org/officeDocument/2006/relationships/hyperlink" Target="https://en.wikipedia.org/wiki/List_of_National_Historic_Landmarks_in_Californi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aaroads.com/california-highways/" TargetMode="External"/><Relationship Id="rId5" Type="http://schemas.openxmlformats.org/officeDocument/2006/relationships/hyperlink" Target="https://www.mercurynews.com/2020/03/20/map-coronavirus-cases-in-california-by-county/" TargetMode="External"/><Relationship Id="rId4" Type="http://schemas.openxmlformats.org/officeDocument/2006/relationships/hyperlink" Target="https://databasin.org/maps/d20b406693764ce7bcce339539089448"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pload.wikimedia.org/wikipedia/commons/thumb/e/ee/Anatone_WA.jpg/640px-Anatone_WA.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bfe860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bfe860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us started, and before we dive into any coding, let’s go over some core geospatial concepts.</a:t>
            </a:r>
            <a:endParaRPr dirty="0"/>
          </a:p>
          <a:p>
            <a:pPr marL="0" lvl="0" indent="0" algn="l" rtl="0">
              <a:spcBef>
                <a:spcPts val="0"/>
              </a:spcBef>
              <a:spcAft>
                <a:spcPts val="0"/>
              </a:spcAft>
              <a:buNone/>
            </a:pPr>
            <a:r>
              <a:rPr lang="en" dirty="0"/>
              <a:t>Q: Raise your hand if you’ve worked with geospatial data before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figures for later: </a:t>
            </a:r>
            <a:r>
              <a:rPr lang="en" u="sng" dirty="0">
                <a:solidFill>
                  <a:schemeClr val="hlink"/>
                </a:solidFill>
                <a:hlinkClick r:id="rId3"/>
              </a:rPr>
              <a:t>https://www.geoawesomeness.com/top-7-maps-ultimately-explain-map-projections/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e7f3be44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9e7f3be44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Here is our orange… let’s pretend now that it is perfectly spherical</a:t>
            </a:r>
            <a:endParaRPr/>
          </a:p>
        </p:txBody>
      </p:sp>
    </p:spTree>
    <p:extLst>
      <p:ext uri="{BB962C8B-B14F-4D97-AF65-F5344CB8AC3E}">
        <p14:creationId xmlns:p14="http://schemas.microsoft.com/office/powerpoint/2010/main" val="3976171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9e7f3be44f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e7f3be44f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Ta-da! And we’ll go ahead and draw all of our continents on here. Now that we have this lovely rendition of earth, we’ll go ahead and peel it.</a:t>
            </a:r>
            <a:endParaRPr/>
          </a:p>
        </p:txBody>
      </p:sp>
    </p:spTree>
    <p:extLst>
      <p:ext uri="{BB962C8B-B14F-4D97-AF65-F5344CB8AC3E}">
        <p14:creationId xmlns:p14="http://schemas.microsoft.com/office/powerpoint/2010/main" val="4253728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e7f3be44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e7f3be44f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And here’s one way to peel it,. This looks pretty similar to the maps you see when you google “world map” or the ones that were hung up in your elementary school classroom. But then thing is you can peel an orange multiple other ways</a:t>
            </a:r>
            <a:endParaRPr/>
          </a:p>
        </p:txBody>
      </p:sp>
    </p:spTree>
    <p:extLst>
      <p:ext uri="{BB962C8B-B14F-4D97-AF65-F5344CB8AC3E}">
        <p14:creationId xmlns:p14="http://schemas.microsoft.com/office/powerpoint/2010/main" val="221347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e7f3be44f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e7f3be44f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488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e7f3be44f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e7f3be44f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PCS on the other hand introduce distortion since we’re looking at our locations on a flat plane. But this makes them great for area, shape.. And general measurements of distance. As with GCS, PCS also have some systems that are better for some locations other than others.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e7f3be44f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e7f3be44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that you all have a firm footing in a core concept behind geospatial data, coordinate reference systems, we’ll jump into the different types of spatial data you will encounter.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Img credit: state soil demographic </a:t>
            </a:r>
            <a:r>
              <a:rPr lang="en" u="sng">
                <a:solidFill>
                  <a:schemeClr val="hlink"/>
                </a:solidFill>
                <a:hlinkClick r:id="rId3"/>
              </a:rPr>
              <a:t>https://databasin.org/datasets/1ff4328039f948529c33e7e71bb9b5fc</a:t>
            </a:r>
            <a:endParaRPr/>
          </a:p>
          <a:p>
            <a:pPr marL="0" lvl="0" indent="0" algn="l" rtl="0">
              <a:spcBef>
                <a:spcPts val="0"/>
              </a:spcBef>
              <a:spcAft>
                <a:spcPts val="0"/>
              </a:spcAft>
              <a:buNone/>
            </a:pPr>
            <a:r>
              <a:rPr lang="en"/>
              <a:t>Img credit: watershed health </a:t>
            </a:r>
            <a:r>
              <a:rPr lang="en" u="sng">
                <a:solidFill>
                  <a:schemeClr val="hlink"/>
                </a:solidFill>
                <a:hlinkClick r:id="rId4"/>
              </a:rPr>
              <a:t>https://databasin.org/maps/d20b406693764ce7bcce339539089448</a:t>
            </a:r>
            <a:r>
              <a:rPr lang="en"/>
              <a:t> </a:t>
            </a:r>
            <a:endParaRPr/>
          </a:p>
          <a:p>
            <a:pPr marL="0" lvl="0" indent="0" algn="l" rtl="0">
              <a:spcBef>
                <a:spcPts val="0"/>
              </a:spcBef>
              <a:spcAft>
                <a:spcPts val="0"/>
              </a:spcAft>
              <a:buNone/>
            </a:pPr>
            <a:r>
              <a:rPr lang="en"/>
              <a:t>Coronavirus: </a:t>
            </a:r>
            <a:r>
              <a:rPr lang="en" u="sng">
                <a:solidFill>
                  <a:schemeClr val="hlink"/>
                </a:solidFill>
                <a:hlinkClick r:id="rId5"/>
              </a:rPr>
              <a:t>https://www.mercurynews.com/2020/03/20/map-coronavirus-cases-in-california-by-county/</a:t>
            </a:r>
            <a:r>
              <a:rPr lang="en"/>
              <a:t> </a:t>
            </a:r>
            <a:endParaRPr/>
          </a:p>
          <a:p>
            <a:pPr marL="0" lvl="0" indent="0" algn="l" rtl="0">
              <a:spcBef>
                <a:spcPts val="0"/>
              </a:spcBef>
              <a:spcAft>
                <a:spcPts val="0"/>
              </a:spcAft>
              <a:buNone/>
            </a:pPr>
            <a:r>
              <a:rPr lang="en"/>
              <a:t>Roadway: </a:t>
            </a:r>
            <a:r>
              <a:rPr lang="en" u="sng">
                <a:solidFill>
                  <a:schemeClr val="hlink"/>
                </a:solidFill>
                <a:hlinkClick r:id="rId6"/>
              </a:rPr>
              <a:t>https://www.aaroads.com/california-highways/</a:t>
            </a:r>
            <a:r>
              <a:rPr lang="en"/>
              <a:t> </a:t>
            </a:r>
            <a:endParaRPr/>
          </a:p>
          <a:p>
            <a:pPr marL="0" lvl="0" indent="0" algn="l" rtl="0">
              <a:spcBef>
                <a:spcPts val="0"/>
              </a:spcBef>
              <a:spcAft>
                <a:spcPts val="0"/>
              </a:spcAft>
              <a:buNone/>
            </a:pPr>
            <a:r>
              <a:rPr lang="en"/>
              <a:t>Landmark: </a:t>
            </a:r>
            <a:r>
              <a:rPr lang="en" u="sng">
                <a:solidFill>
                  <a:schemeClr val="hlink"/>
                </a:solidFill>
                <a:hlinkClick r:id="rId7"/>
              </a:rPr>
              <a:t>https://en.wikipedia.org/wiki/List_of_National_Historic_Landmarks_in_California</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e7f3be44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e7f3be44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 can be divided into two categories--- vector and raster.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14dec96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14dec96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797979"/>
                </a:solidFill>
                <a:highlight>
                  <a:srgbClr val="FFFFFF"/>
                </a:highlight>
                <a:latin typeface="Open Sans"/>
                <a:ea typeface="Open Sans"/>
                <a:cs typeface="Open Sans"/>
                <a:sym typeface="Open Sans"/>
              </a:rPr>
              <a:t>Vector data can be thought of data that you can connect the dots with. This type of data can include points, lines, and polygons.</a:t>
            </a:r>
            <a:endParaRPr sz="1500">
              <a:solidFill>
                <a:srgbClr val="797979"/>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500">
              <a:solidFill>
                <a:srgbClr val="797979"/>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500">
              <a:solidFill>
                <a:srgbClr val="797979"/>
              </a:solidFill>
              <a:highlight>
                <a:srgbClr val="FFFFFF"/>
              </a:highlight>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e7f3be44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e7f3be44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of these geometry types can be for a different type of information. Points could be great for showing us where crimes have occurred historically. Lines could show us the location and length about where freeways are in the city. Polygons could help us show different information about different neighborhoods.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14dec961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14dec961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now briefly talk about what this vector data looks like when you open it up. </a:t>
            </a:r>
            <a:endParaRPr/>
          </a:p>
          <a:p>
            <a:pPr marL="0" lvl="0" indent="0" algn="l" rtl="0">
              <a:spcBef>
                <a:spcPts val="0"/>
              </a:spcBef>
              <a:spcAft>
                <a:spcPts val="0"/>
              </a:spcAft>
              <a:buNone/>
            </a:pPr>
            <a:endParaRPr/>
          </a:p>
          <a:p>
            <a:pPr marL="0" lvl="0" indent="0" algn="l" rtl="0">
              <a:spcBef>
                <a:spcPts val="0"/>
              </a:spcBef>
              <a:spcAft>
                <a:spcPts val="0"/>
              </a:spcAft>
              <a:buNone/>
            </a:pPr>
            <a:r>
              <a:rPr lang="en"/>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t>Furthermore, each of these features have an associated geometry or geometry collection. So in our first table our geometry is a point,</a:t>
            </a:r>
            <a:endParaRPr/>
          </a:p>
          <a:p>
            <a:pPr marL="0" lvl="0" indent="0" algn="l" rtl="0">
              <a:spcBef>
                <a:spcPts val="0"/>
              </a:spcBef>
              <a:spcAft>
                <a:spcPts val="0"/>
              </a:spcAft>
              <a:buNone/>
            </a:pPr>
            <a:endParaRPr/>
          </a:p>
          <a:p>
            <a:pPr marL="0" lvl="0" indent="0" algn="l" rtl="0">
              <a:spcBef>
                <a:spcPts val="0"/>
              </a:spcBef>
              <a:spcAft>
                <a:spcPts val="0"/>
              </a:spcAft>
              <a:buNone/>
            </a:pPr>
            <a:r>
              <a:rPr lang="en"/>
              <a:t>One last thing about vector data-- each group of features is called a layer. So you could have all three of these data, and each dataset would be its own layer. </a:t>
            </a:r>
            <a:endParaRPr/>
          </a:p>
          <a:p>
            <a:pPr marL="0" lvl="0" indent="0" algn="l" rtl="0">
              <a:spcBef>
                <a:spcPts val="0"/>
              </a:spcBef>
              <a:spcAft>
                <a:spcPts val="0"/>
              </a:spcAft>
              <a:buNone/>
            </a:pPr>
            <a:endParaRPr/>
          </a:p>
          <a:p>
            <a:pPr marL="0" lvl="0" indent="0" algn="l" rtl="0">
              <a:spcBef>
                <a:spcPts val="0"/>
              </a:spcBef>
              <a:spcAft>
                <a:spcPts val="0"/>
              </a:spcAft>
              <a:buNone/>
            </a:pPr>
            <a:r>
              <a:rPr lang="en"/>
              <a:t>I’ll pause for a moment for any questions. Feel free to drop them in the chat or unmute to ask your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e7f3be44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e7f3be44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https://upload.wikimedia.org/wikipedia/commons/thumb/e/ee/Anatone_WA.jpg/640px-Anatone_WA.jpg</a:t>
            </a:r>
            <a:endParaRPr/>
          </a:p>
          <a:p>
            <a:pPr marL="0" lvl="0" indent="0" algn="l" rtl="0">
              <a:spcBef>
                <a:spcPts val="0"/>
              </a:spcBef>
              <a:spcAft>
                <a:spcPts val="0"/>
              </a:spcAft>
              <a:buNone/>
            </a:pPr>
            <a:endParaRPr/>
          </a:p>
          <a:p>
            <a:pPr marL="0" lvl="0" indent="0" algn="l" rtl="0">
              <a:spcBef>
                <a:spcPts val="0"/>
              </a:spcBef>
              <a:spcAft>
                <a:spcPts val="0"/>
              </a:spcAft>
              <a:buNone/>
            </a:pPr>
            <a:r>
              <a:rPr lang="en"/>
              <a:t>Geographic data, on the other hand, is data that could answer the questions “where” and “what”. In this example we have “Anatone, WA” as the where, and the what could be the data that describes the location (like this sign post).</a:t>
            </a:r>
            <a:endParaRPr/>
          </a:p>
          <a:p>
            <a:pPr marL="0" lvl="0" indent="0" algn="l" rtl="0">
              <a:spcBef>
                <a:spcPts val="0"/>
              </a:spcBef>
              <a:spcAft>
                <a:spcPts val="0"/>
              </a:spcAft>
              <a:buNone/>
            </a:pPr>
            <a:endParaRPr/>
          </a:p>
          <a:p>
            <a:pPr marL="0" lvl="0" indent="0" algn="l" rtl="0">
              <a:spcBef>
                <a:spcPts val="0"/>
              </a:spcBef>
              <a:spcAft>
                <a:spcPts val="0"/>
              </a:spcAft>
              <a:buNone/>
            </a:pPr>
            <a:r>
              <a:rPr lang="en"/>
              <a:t>Metadata in our context is specified as something that  “</a:t>
            </a:r>
            <a:r>
              <a:rPr lang="en" sz="1050">
                <a:solidFill>
                  <a:srgbClr val="202122"/>
                </a:solidFill>
                <a:highlight>
                  <a:srgbClr val="FFFFFF"/>
                </a:highlight>
              </a:rPr>
              <a:t>[This standard] provides information about the identification, the extent, the quality, the spatial and temporal aspects, the content, the spatial reference, the portrayal, distribution, and other properties of digital geographic data and services.” (</a:t>
            </a:r>
            <a:r>
              <a:rPr lang="en" sz="1050" b="1">
                <a:solidFill>
                  <a:srgbClr val="202122"/>
                </a:solidFill>
              </a:rPr>
              <a:t>ISO 19115:2013 "Geographic Information – Metadata). </a:t>
            </a:r>
            <a:r>
              <a:rPr lang="en" sz="1050">
                <a:solidFill>
                  <a:srgbClr val="202122"/>
                </a:solidFill>
              </a:rPr>
              <a:t>In includes information about when the file was made, who made it, the geographic span, and more!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e7f3be44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e7f3be44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go to Raster data! Do you notice anything about this image that seems different from what we had looked at for vector data?</a:t>
            </a:r>
            <a:endParaRPr/>
          </a:p>
          <a:p>
            <a:pPr marL="0" lvl="0" indent="0" algn="l" rtl="0">
              <a:spcBef>
                <a:spcPts val="0"/>
              </a:spcBef>
              <a:spcAft>
                <a:spcPts val="0"/>
              </a:spcAft>
              <a:buNone/>
            </a:pPr>
            <a:endParaRPr/>
          </a:p>
          <a:p>
            <a:pPr marL="0" lvl="0" indent="0" algn="l" rtl="0">
              <a:spcBef>
                <a:spcPts val="0"/>
              </a:spcBef>
              <a:spcAft>
                <a:spcPts val="0"/>
              </a:spcAft>
              <a:buNone/>
            </a:pPr>
            <a:r>
              <a:rPr lang="en"/>
              <a:t>RIght, so raster data looks more continuous. Our dataren’t defined by geometries--- rather, it’s like this quilt of little squares, each square holding a value. These squares could be something like 30 by 30meters, and each one could hold information such as elevation.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e7f3be44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e7f3be44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e7f3be44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e7f3be44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common raster data type is images! If you zoom way way in into this something like this picture, you’d see squares of different colors.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e7f3be44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e7f3be44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know we have these two types of datasets, we can talk about when to use each. Vector data are better for when you have discreetly bounded data. This could be for counties, rivers, etc. On the other hand, raster data is better for continuous data (like the image we just looked at), or maybe something like temperature, elevation or rainfall.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4e811c0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4e811c0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these two datasets come in different file formats, so you’ll know what it is before you pull it in for whatever GIS software you’re using. Some common ones I use are shapefile and geojsons for vector data, and geotiffs for raster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e7f3be44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e7f3be44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these two types of data look different, and come in different formats, you can still use a combination of raster and vector data to answers questions that you’re probably aiming to answer through your own work.</a:t>
            </a:r>
            <a:endParaRPr/>
          </a:p>
          <a:p>
            <a:pPr marL="0" lvl="0" indent="0" algn="l" rtl="0">
              <a:spcBef>
                <a:spcPts val="0"/>
              </a:spcBef>
              <a:spcAft>
                <a:spcPts val="0"/>
              </a:spcAft>
              <a:buNone/>
            </a:pPr>
            <a:endParaRPr/>
          </a:p>
          <a:p>
            <a:pPr marL="0" lvl="0" indent="0" algn="l" rtl="0">
              <a:spcBef>
                <a:spcPts val="0"/>
              </a:spcBef>
              <a:spcAft>
                <a:spcPts val="0"/>
              </a:spcAft>
              <a:buNone/>
            </a:pPr>
            <a:r>
              <a:rPr lang="en"/>
              <a:t>I’m going to take a second breather here before we move on. What kind of questions do you all have?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e7f3be44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e7f3be44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Geospatial Data is a location that is given by a set of coordinates. Anatone WA has specific coordinates associated with its location, a latitude and a longitude. The specific values we use to answer the question of “where” can differ by the coordinate reference system we use.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e7f3be44f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e7f3be44f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References Systems, or CRS for short, is a way to give numerical coordinates for a position on earth. So for Anatone, WA we used a specific pair of latitude and longitude numbers to specify where it is on planet earth.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e7f3be44f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e7f3be44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latitude and longitude pairs are what make make geometries geographies! With this pair of numbers you can point to a specific point on the globe.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e7f3be44f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e7f3be44f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Anatone, WA could actually have different pairs of values depending on the CRS we use. This is because there are different CRSs, with each one based on a different set of knowledge about the shape of our earth. Well what do I mean by that...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e7f3be44f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e7f3be44f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we have two types of CRS: Geographic and Projected </a:t>
            </a:r>
            <a:endParaRPr sz="1400"/>
          </a:p>
          <a:p>
            <a:pPr marL="457200" lvl="0" indent="-317500" algn="l" rtl="0">
              <a:spcBef>
                <a:spcPts val="0"/>
              </a:spcBef>
              <a:spcAft>
                <a:spcPts val="0"/>
              </a:spcAft>
              <a:buSzPts val="1400"/>
              <a:buChar char="●"/>
            </a:pPr>
            <a:r>
              <a:rPr lang="en" sz="1400"/>
              <a:t>GCS is good for storing data and has units of degrees</a:t>
            </a:r>
            <a:endParaRPr sz="1400"/>
          </a:p>
          <a:p>
            <a:pPr marL="457200" lvl="0" indent="-317500" algn="l" rtl="0">
              <a:spcBef>
                <a:spcPts val="0"/>
              </a:spcBef>
              <a:spcAft>
                <a:spcPts val="0"/>
              </a:spcAft>
              <a:buSzPts val="1400"/>
              <a:buChar char="●"/>
            </a:pPr>
            <a:r>
              <a:rPr lang="en" sz="1400"/>
              <a:t>PCS is good for analyzing data and has units of feet or meters</a:t>
            </a:r>
            <a:endParaRPr sz="1400"/>
          </a:p>
          <a:p>
            <a:pPr marL="0" lvl="0" indent="0" algn="l" rtl="0">
              <a:spcBef>
                <a:spcPts val="0"/>
              </a:spcBef>
              <a:spcAft>
                <a:spcPts val="0"/>
              </a:spcAft>
              <a:buNone/>
            </a:pPr>
            <a:r>
              <a:rPr lang="en"/>
              <a:t>Let’s go through these two types in detail</a:t>
            </a:r>
            <a:endParaRPr/>
          </a:p>
        </p:txBody>
      </p:sp>
      <p:sp>
        <p:nvSpPr>
          <p:cNvPr id="247" name="Google Shape;247;g9e7f3be44f_0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e7f3be44f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e7f3be44f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GCS are actually quite popular and as you become more familiar with geospatial data and work with different datasets, two CRS you will probably run into are WGS84 and NAD83. </a:t>
            </a:r>
            <a:endParaRPr/>
          </a:p>
          <a:p>
            <a:pPr marL="0" lvl="0" indent="0" algn="l" rtl="0">
              <a:spcBef>
                <a:spcPts val="0"/>
              </a:spcBef>
              <a:spcAft>
                <a:spcPts val="0"/>
              </a:spcAft>
              <a:buNone/>
            </a:pPr>
            <a:r>
              <a:rPr lang="en"/>
              <a:t>Why do you think people will use different CRS for different places or reasons? Sometimes different CRS work better in one location rather than another. NAD83 is actually great to use if you’re looking at the US. Those 4 digit numbers you see next to NAD83 is the EPSG code. These codes are what you’ll be using in Python and R to designate a specific CRS.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e7f3be44f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e7f3be44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2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atin typeface="Open Sans" panose="020B0606030504020204" pitchFamily="34" charset="0"/>
                <a:ea typeface="Open Sans" panose="020B0606030504020204" pitchFamily="34" charset="0"/>
                <a:cs typeface="Open Sans" panose="020B0606030504020204" pitchFamily="34"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1" y="211322"/>
            <a:ext cx="74643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457201" y="1378333"/>
            <a:ext cx="37179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lvl1pPr>
            <a:lvl2pPr marL="914400" lvl="1" indent="-317500" algn="l" rtl="0">
              <a:spcBef>
                <a:spcPts val="1600"/>
              </a:spcBef>
              <a:spcAft>
                <a:spcPts val="0"/>
              </a:spcAft>
              <a:buClr>
                <a:srgbClr val="2D637F"/>
              </a:buClr>
              <a:buSzPts val="1400"/>
              <a:buChar char="○"/>
              <a:defRPr sz="1400"/>
            </a:lvl2pPr>
            <a:lvl3pPr marL="1371600" lvl="2" indent="-317500" algn="l" rtl="0">
              <a:spcBef>
                <a:spcPts val="1600"/>
              </a:spcBef>
              <a:spcAft>
                <a:spcPts val="0"/>
              </a:spcAft>
              <a:buClr>
                <a:srgbClr val="2D637F"/>
              </a:buClr>
              <a:buSzPts val="1400"/>
              <a:buChar char="■"/>
              <a:defRPr sz="1400"/>
            </a:lvl3pPr>
            <a:lvl4pPr marL="1828800" lvl="3" indent="-317500" algn="l" rtl="0">
              <a:spcBef>
                <a:spcPts val="1600"/>
              </a:spcBef>
              <a:spcAft>
                <a:spcPts val="0"/>
              </a:spcAft>
              <a:buClr>
                <a:srgbClr val="2D637F"/>
              </a:buClr>
              <a:buSzPts val="1400"/>
              <a:buChar char="●"/>
              <a:defRPr sz="1400"/>
            </a:lvl4pPr>
            <a:lvl5pPr marL="2286000" lvl="4" indent="-317500" algn="l" rtl="0">
              <a:spcBef>
                <a:spcPts val="1600"/>
              </a:spcBef>
              <a:spcAft>
                <a:spcPts val="0"/>
              </a:spcAft>
              <a:buClr>
                <a:srgbClr val="2D637F"/>
              </a:buClr>
              <a:buSzPts val="1400"/>
              <a:buChar char="○"/>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7" name="Google Shape;57;p14"/>
          <p:cNvSpPr txBox="1">
            <a:spLocks noGrp="1"/>
          </p:cNvSpPr>
          <p:nvPr>
            <p:ph type="body" idx="2"/>
          </p:nvPr>
        </p:nvSpPr>
        <p:spPr>
          <a:xfrm>
            <a:off x="4175125" y="1378333"/>
            <a:ext cx="37464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solidFill>
                  <a:srgbClr val="2D637F"/>
                </a:solidFill>
              </a:defRPr>
            </a:lvl1pPr>
            <a:lvl2pPr marL="914400" lvl="1" indent="-317500" algn="l" rtl="0">
              <a:spcBef>
                <a:spcPts val="1600"/>
              </a:spcBef>
              <a:spcAft>
                <a:spcPts val="0"/>
              </a:spcAft>
              <a:buClr>
                <a:srgbClr val="2D637F"/>
              </a:buClr>
              <a:buSzPts val="1400"/>
              <a:buChar char="○"/>
              <a:defRPr sz="1400">
                <a:solidFill>
                  <a:srgbClr val="2D637F"/>
                </a:solidFill>
              </a:defRPr>
            </a:lvl2pPr>
            <a:lvl3pPr marL="1371600" lvl="2" indent="-317500" algn="l" rtl="0">
              <a:spcBef>
                <a:spcPts val="1600"/>
              </a:spcBef>
              <a:spcAft>
                <a:spcPts val="0"/>
              </a:spcAft>
              <a:buClr>
                <a:srgbClr val="2D637F"/>
              </a:buClr>
              <a:buSzPts val="1400"/>
              <a:buChar char="■"/>
              <a:defRPr sz="1400">
                <a:solidFill>
                  <a:srgbClr val="2D637F"/>
                </a:solidFill>
              </a:defRPr>
            </a:lvl3pPr>
            <a:lvl4pPr marL="1828800" lvl="3" indent="-317500" algn="l" rtl="0">
              <a:spcBef>
                <a:spcPts val="1600"/>
              </a:spcBef>
              <a:spcAft>
                <a:spcPts val="0"/>
              </a:spcAft>
              <a:buClr>
                <a:srgbClr val="2D637F"/>
              </a:buClr>
              <a:buSzPts val="1400"/>
              <a:buChar char="●"/>
              <a:defRPr sz="1400">
                <a:solidFill>
                  <a:srgbClr val="2D637F"/>
                </a:solidFill>
              </a:defRPr>
            </a:lvl4pPr>
            <a:lvl5pPr marL="2286000" lvl="4" indent="-317500" algn="l" rtl="0">
              <a:spcBef>
                <a:spcPts val="1600"/>
              </a:spcBef>
              <a:spcAft>
                <a:spcPts val="0"/>
              </a:spcAft>
              <a:buClr>
                <a:srgbClr val="2D637F"/>
              </a:buClr>
              <a:buSzPts val="1400"/>
              <a:buChar char="○"/>
              <a:defRPr>
                <a:solidFill>
                  <a:srgbClr val="2D637F"/>
                </a:solidFill>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8" name="Google Shape;5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208360"/>
            <a:ext cx="8229600" cy="8547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1pPr>
            <a:lvl2pPr marL="0" marR="0" lvl="1"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2pPr>
            <a:lvl3pPr marL="0" marR="0" lvl="2"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3pPr>
            <a:lvl4pPr marL="0" marR="0" lvl="3"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4pPr>
            <a:lvl5pPr marL="0" marR="0" lvl="4"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5pPr>
            <a:lvl6pPr marL="457200" marR="0" lvl="5"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6pPr>
            <a:lvl7pPr marL="914400" marR="0" lvl="6"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7pPr>
            <a:lvl8pPr marL="1371600" marR="0" lvl="7"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8pPr>
            <a:lvl9pPr marL="1828800" marR="0" lvl="8"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9pPr>
          </a:lstStyle>
          <a:p>
            <a:endParaRPr/>
          </a:p>
        </p:txBody>
      </p:sp>
      <p:sp>
        <p:nvSpPr>
          <p:cNvPr id="67" name="Google Shape;67;p16"/>
          <p:cNvSpPr txBox="1">
            <a:spLocks noGrp="1"/>
          </p:cNvSpPr>
          <p:nvPr>
            <p:ph type="body" idx="1"/>
          </p:nvPr>
        </p:nvSpPr>
        <p:spPr>
          <a:xfrm>
            <a:off x="457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8" name="Google Shape;68;p16"/>
          <p:cNvSpPr txBox="1">
            <a:spLocks noGrp="1"/>
          </p:cNvSpPr>
          <p:nvPr>
            <p:ph type="body" idx="2"/>
          </p:nvPr>
        </p:nvSpPr>
        <p:spPr>
          <a:xfrm>
            <a:off x="4648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9" name="Google Shape;69;p16"/>
          <p:cNvSpPr txBox="1">
            <a:spLocks noGrp="1"/>
          </p:cNvSpPr>
          <p:nvPr>
            <p:ph type="dt" idx="10"/>
          </p:nvPr>
        </p:nvSpPr>
        <p:spPr>
          <a:xfrm>
            <a:off x="457200" y="4682728"/>
            <a:ext cx="2133600" cy="342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chemeClr val="dk1"/>
                </a:solidFill>
                <a:latin typeface="Garamond"/>
                <a:ea typeface="Garamond"/>
                <a:cs typeface="Garamond"/>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ftr" idx="11"/>
          </p:nvPr>
        </p:nvSpPr>
        <p:spPr>
          <a:xfrm>
            <a:off x="3124200" y="4686300"/>
            <a:ext cx="2895600" cy="3429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1200">
                <a:solidFill>
                  <a:schemeClr val="dk1"/>
                </a:solidFill>
                <a:latin typeface="Garamond"/>
                <a:ea typeface="Garamond"/>
                <a:cs typeface="Garamond"/>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sldNum" idx="12"/>
          </p:nvPr>
        </p:nvSpPr>
        <p:spPr>
          <a:xfrm>
            <a:off x="6553200" y="4682728"/>
            <a:ext cx="2133600" cy="342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a:solidFill>
                  <a:schemeClr val="dk1"/>
                </a:solidFill>
                <a:latin typeface="Garamond"/>
                <a:ea typeface="Garamond"/>
                <a:cs typeface="Garamond"/>
                <a:sym typeface="Garamond"/>
              </a:defRPr>
            </a:lvl1pPr>
            <a:lvl2pPr marL="0" marR="0" lvl="1" indent="0" algn="r" rtl="0">
              <a:spcBef>
                <a:spcPts val="0"/>
              </a:spcBef>
              <a:spcAft>
                <a:spcPts val="0"/>
              </a:spcAft>
              <a:buNone/>
              <a:defRPr sz="1200">
                <a:solidFill>
                  <a:schemeClr val="dk1"/>
                </a:solidFill>
                <a:latin typeface="Garamond"/>
                <a:ea typeface="Garamond"/>
                <a:cs typeface="Garamond"/>
                <a:sym typeface="Garamond"/>
              </a:defRPr>
            </a:lvl2pPr>
            <a:lvl3pPr marL="0" marR="0" lvl="2" indent="0" algn="r" rtl="0">
              <a:spcBef>
                <a:spcPts val="0"/>
              </a:spcBef>
              <a:spcAft>
                <a:spcPts val="0"/>
              </a:spcAft>
              <a:buNone/>
              <a:defRPr sz="1200">
                <a:solidFill>
                  <a:schemeClr val="dk1"/>
                </a:solidFill>
                <a:latin typeface="Garamond"/>
                <a:ea typeface="Garamond"/>
                <a:cs typeface="Garamond"/>
                <a:sym typeface="Garamond"/>
              </a:defRPr>
            </a:lvl3pPr>
            <a:lvl4pPr marL="0" marR="0" lvl="3" indent="0" algn="r" rtl="0">
              <a:spcBef>
                <a:spcPts val="0"/>
              </a:spcBef>
              <a:spcAft>
                <a:spcPts val="0"/>
              </a:spcAft>
              <a:buNone/>
              <a:defRPr sz="1200">
                <a:solidFill>
                  <a:schemeClr val="dk1"/>
                </a:solidFill>
                <a:latin typeface="Garamond"/>
                <a:ea typeface="Garamond"/>
                <a:cs typeface="Garamond"/>
                <a:sym typeface="Garamond"/>
              </a:defRPr>
            </a:lvl4pPr>
            <a:lvl5pPr marL="0" marR="0" lvl="4" indent="0" algn="r" rtl="0">
              <a:spcBef>
                <a:spcPts val="0"/>
              </a:spcBef>
              <a:spcAft>
                <a:spcPts val="0"/>
              </a:spcAft>
              <a:buNone/>
              <a:defRPr sz="1200">
                <a:solidFill>
                  <a:schemeClr val="dk1"/>
                </a:solidFill>
                <a:latin typeface="Garamond"/>
                <a:ea typeface="Garamond"/>
                <a:cs typeface="Garamond"/>
                <a:sym typeface="Garamond"/>
              </a:defRPr>
            </a:lvl5pPr>
            <a:lvl6pPr marL="0" marR="0" lvl="5" indent="0" algn="r" rtl="0">
              <a:spcBef>
                <a:spcPts val="0"/>
              </a:spcBef>
              <a:spcAft>
                <a:spcPts val="0"/>
              </a:spcAft>
              <a:buNone/>
              <a:defRPr sz="1200">
                <a:solidFill>
                  <a:schemeClr val="dk1"/>
                </a:solidFill>
                <a:latin typeface="Garamond"/>
                <a:ea typeface="Garamond"/>
                <a:cs typeface="Garamond"/>
                <a:sym typeface="Garamond"/>
              </a:defRPr>
            </a:lvl6pPr>
            <a:lvl7pPr marL="0" marR="0" lvl="6" indent="0" algn="r" rtl="0">
              <a:spcBef>
                <a:spcPts val="0"/>
              </a:spcBef>
              <a:spcAft>
                <a:spcPts val="0"/>
              </a:spcAft>
              <a:buNone/>
              <a:defRPr sz="1200">
                <a:solidFill>
                  <a:schemeClr val="dk1"/>
                </a:solidFill>
                <a:latin typeface="Garamond"/>
                <a:ea typeface="Garamond"/>
                <a:cs typeface="Garamond"/>
                <a:sym typeface="Garamond"/>
              </a:defRPr>
            </a:lvl7pPr>
            <a:lvl8pPr marL="0" marR="0" lvl="7" indent="0" algn="r" rtl="0">
              <a:spcBef>
                <a:spcPts val="0"/>
              </a:spcBef>
              <a:spcAft>
                <a:spcPts val="0"/>
              </a:spcAft>
              <a:buNone/>
              <a:defRPr sz="1200">
                <a:solidFill>
                  <a:schemeClr val="dk1"/>
                </a:solidFill>
                <a:latin typeface="Garamond"/>
                <a:ea typeface="Garamond"/>
                <a:cs typeface="Garamond"/>
                <a:sym typeface="Garamond"/>
              </a:defRPr>
            </a:lvl8pPr>
            <a:lvl9pPr marL="0" marR="0" lvl="8" indent="0" algn="r" rtl="0">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1016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defRPr>
            </a:lvl1pPr>
            <a:lvl2pPr lvl="1" algn="r">
              <a:buNone/>
              <a:defRPr sz="1000" b="1">
                <a:solidFill>
                  <a:srgbClr val="FFFFFF"/>
                </a:solidFill>
              </a:defRPr>
            </a:lvl2pPr>
            <a:lvl3pPr lvl="2" algn="r">
              <a:buNone/>
              <a:defRPr sz="1000" b="1">
                <a:solidFill>
                  <a:srgbClr val="FFFFFF"/>
                </a:solidFill>
              </a:defRPr>
            </a:lvl3pPr>
            <a:lvl4pPr lvl="3" algn="r">
              <a:buNone/>
              <a:defRPr sz="1000" b="1">
                <a:solidFill>
                  <a:srgbClr val="FFFFFF"/>
                </a:solidFill>
              </a:defRPr>
            </a:lvl4pPr>
            <a:lvl5pPr lvl="4" algn="r">
              <a:buNone/>
              <a:defRPr sz="1000" b="1">
                <a:solidFill>
                  <a:srgbClr val="FFFFFF"/>
                </a:solidFill>
              </a:defRPr>
            </a:lvl5pPr>
            <a:lvl6pPr lvl="5" algn="r">
              <a:buNone/>
              <a:defRPr sz="1000" b="1">
                <a:solidFill>
                  <a:srgbClr val="FFFFFF"/>
                </a:solidFill>
              </a:defRPr>
            </a:lvl6pPr>
            <a:lvl7pPr lvl="6" algn="r">
              <a:buNone/>
              <a:defRPr sz="1000" b="1">
                <a:solidFill>
                  <a:srgbClr val="FFFFFF"/>
                </a:solidFill>
              </a:defRPr>
            </a:lvl7pPr>
            <a:lvl8pPr lvl="7" algn="r">
              <a:buNone/>
              <a:defRPr sz="1000" b="1">
                <a:solidFill>
                  <a:srgbClr val="FFFFFF"/>
                </a:solidFill>
              </a:defRPr>
            </a:lvl8pPr>
            <a:lvl9pPr lvl="8" algn="r">
              <a:buNone/>
              <a:defRPr sz="1000" b="1">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dlab-berkeley/R-Geospatial-Fundamentals/blob/master/docs/01_Overview_Geospatial_Data.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nc-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wkK_HsY7S_4"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11700" y="744575"/>
            <a:ext cx="8520600" cy="1678200"/>
          </a:xfrm>
          <a:prstGeom prst="rect">
            <a:avLst/>
          </a:prstGeom>
          <a:solidFill>
            <a:srgbClr val="07376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Brief Intro to </a:t>
            </a:r>
            <a:endParaRPr>
              <a:solidFill>
                <a:srgbClr val="FFFFFF"/>
              </a:solidFill>
            </a:endParaRPr>
          </a:p>
          <a:p>
            <a:pPr marL="0" lvl="0" indent="0" algn="ctr" rtl="0">
              <a:spcBef>
                <a:spcPts val="0"/>
              </a:spcBef>
              <a:spcAft>
                <a:spcPts val="0"/>
              </a:spcAft>
              <a:buNone/>
            </a:pPr>
            <a:r>
              <a:rPr lang="en">
                <a:solidFill>
                  <a:srgbClr val="FFFFFF"/>
                </a:solidFill>
              </a:rPr>
              <a:t>Geospatial Data</a:t>
            </a:r>
            <a:endParaRPr>
              <a:solidFill>
                <a:srgbClr val="FFFFFF"/>
              </a:solidFill>
            </a:endParaRPr>
          </a:p>
        </p:txBody>
      </p:sp>
      <p:sp>
        <p:nvSpPr>
          <p:cNvPr id="85" name="Google Shape;85;p19"/>
          <p:cNvSpPr txBox="1">
            <a:spLocks noGrp="1"/>
          </p:cNvSpPr>
          <p:nvPr>
            <p:ph type="subTitle" idx="1"/>
          </p:nvPr>
        </p:nvSpPr>
        <p:spPr>
          <a:xfrm>
            <a:off x="1114425" y="3175148"/>
            <a:ext cx="6915150" cy="139685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600" dirty="0">
                <a:latin typeface="Times New Roman"/>
                <a:ea typeface="Times New Roman"/>
                <a:cs typeface="Times New Roman"/>
                <a:sym typeface="Times New Roman"/>
              </a:rPr>
              <a:t>Modified from “</a:t>
            </a:r>
            <a:r>
              <a:rPr lang="en-US" sz="1600" dirty="0">
                <a:latin typeface="Times New Roman"/>
                <a:ea typeface="Times New Roman"/>
                <a:cs typeface="Times New Roman"/>
                <a:sym typeface="Times New Roman"/>
                <a:hlinkClick r:id="rId3"/>
              </a:rPr>
              <a:t>Overview of Geospatial Data</a:t>
            </a:r>
            <a:r>
              <a:rPr lang="en-US" sz="1600" dirty="0">
                <a:latin typeface="Times New Roman"/>
                <a:ea typeface="Times New Roman"/>
                <a:cs typeface="Times New Roman"/>
                <a:sym typeface="Times New Roman"/>
              </a:rPr>
              <a:t>” </a:t>
            </a:r>
            <a:br>
              <a:rPr lang="en-US" sz="1600" dirty="0">
                <a:latin typeface="Times New Roman"/>
                <a:ea typeface="Times New Roman"/>
                <a:cs typeface="Times New Roman"/>
                <a:sym typeface="Times New Roman"/>
              </a:rPr>
            </a:br>
            <a:r>
              <a:rPr lang="en-US" sz="1600" dirty="0">
                <a:latin typeface="Times New Roman"/>
                <a:ea typeface="Times New Roman"/>
                <a:cs typeface="Times New Roman"/>
                <a:sym typeface="Times New Roman"/>
              </a:rPr>
              <a:t>by Patty </a:t>
            </a:r>
            <a:r>
              <a:rPr lang="en-US" sz="1600" dirty="0" err="1">
                <a:latin typeface="Times New Roman"/>
                <a:ea typeface="Times New Roman"/>
                <a:cs typeface="Times New Roman"/>
                <a:sym typeface="Times New Roman"/>
              </a:rPr>
              <a:t>Frontiera</a:t>
            </a:r>
            <a:r>
              <a:rPr lang="en-US" sz="1600" dirty="0">
                <a:latin typeface="Times New Roman"/>
                <a:ea typeface="Times New Roman"/>
                <a:cs typeface="Times New Roman"/>
                <a:sym typeface="Times New Roman"/>
              </a:rPr>
              <a:t>, Drew Hart, and </a:t>
            </a:r>
            <a:r>
              <a:rPr lang="en-US" sz="1600" dirty="0" err="1">
                <a:latin typeface="Times New Roman"/>
                <a:ea typeface="Times New Roman"/>
                <a:cs typeface="Times New Roman"/>
                <a:sym typeface="Times New Roman"/>
              </a:rPr>
              <a:t>Hikari</a:t>
            </a:r>
            <a:r>
              <a:rPr lang="en-US" sz="1600" dirty="0">
                <a:latin typeface="Times New Roman"/>
                <a:ea typeface="Times New Roman"/>
                <a:cs typeface="Times New Roman"/>
                <a:sym typeface="Times New Roman"/>
              </a:rPr>
              <a:t> Murayama of UC Berkeley’s D-Lab, </a:t>
            </a:r>
            <a:br>
              <a:rPr lang="en-US" sz="1600" dirty="0">
                <a:latin typeface="Times New Roman"/>
                <a:ea typeface="Times New Roman"/>
                <a:cs typeface="Times New Roman"/>
                <a:sym typeface="Times New Roman"/>
              </a:rPr>
            </a:br>
            <a:r>
              <a:rPr lang="en-US" sz="1600" dirty="0">
                <a:latin typeface="Times New Roman"/>
                <a:ea typeface="Times New Roman"/>
                <a:cs typeface="Times New Roman"/>
                <a:sym typeface="Times New Roman"/>
              </a:rPr>
              <a:t>used under </a:t>
            </a:r>
            <a:r>
              <a:rPr lang="en-US" sz="1600" dirty="0">
                <a:latin typeface="Times New Roman"/>
                <a:ea typeface="Times New Roman"/>
                <a:cs typeface="Times New Roman"/>
                <a:sym typeface="Times New Roman"/>
                <a:hlinkClick r:id="rId4"/>
              </a:rPr>
              <a:t>CC BY-NC-SA 4.0</a:t>
            </a:r>
            <a:r>
              <a:rPr lang="en-US" sz="1600" dirty="0">
                <a:latin typeface="Times New Roman"/>
                <a:ea typeface="Times New Roman"/>
                <a:cs typeface="Times New Roman"/>
                <a:sym typeface="Times New Roman"/>
              </a:rPr>
              <a:t>.</a:t>
            </a:r>
            <a:endParaRPr sz="1600" dirty="0">
              <a:latin typeface="Times New Roman"/>
              <a:ea typeface="Times New Roman"/>
              <a:cs typeface="Times New Roman"/>
              <a:sym typeface="Times New Roman"/>
            </a:endParaRPr>
          </a:p>
        </p:txBody>
      </p:sp>
      <p:sp>
        <p:nvSpPr>
          <p:cNvPr id="86" name="Google Shape;86;p1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2"/>
          <p:cNvSpPr/>
          <p:nvPr/>
        </p:nvSpPr>
        <p:spPr>
          <a:xfrm>
            <a:off x="0" y="-9525"/>
            <a:ext cx="9144000" cy="504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52" name="Google Shape;552;p72"/>
          <p:cNvPicPr preferRelativeResize="0"/>
          <p:nvPr/>
        </p:nvPicPr>
        <p:blipFill>
          <a:blip r:embed="rId3">
            <a:alphaModFix/>
          </a:blip>
          <a:stretch>
            <a:fillRect/>
          </a:stretch>
        </p:blipFill>
        <p:spPr>
          <a:xfrm>
            <a:off x="737857" y="0"/>
            <a:ext cx="7734588" cy="5143501"/>
          </a:xfrm>
          <a:prstGeom prst="rect">
            <a:avLst/>
          </a:prstGeom>
          <a:noFill/>
          <a:ln>
            <a:noFill/>
          </a:ln>
        </p:spPr>
      </p:pic>
    </p:spTree>
    <p:extLst>
      <p:ext uri="{BB962C8B-B14F-4D97-AF65-F5344CB8AC3E}">
        <p14:creationId xmlns:p14="http://schemas.microsoft.com/office/powerpoint/2010/main" val="20001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7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59" name="Google Shape;559;p73"/>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0751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7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66" name="Google Shape;566;p74"/>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09131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7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573" name="Google Shape;573;p75"/>
          <p:cNvSpPr/>
          <p:nvPr/>
        </p:nvSpPr>
        <p:spPr>
          <a:xfrm>
            <a:off x="6371100" y="3298400"/>
            <a:ext cx="2201400" cy="1524000"/>
          </a:xfrm>
          <a:prstGeom prst="cloudCallout">
            <a:avLst>
              <a:gd name="adj1" fmla="val -72448"/>
              <a:gd name="adj2" fmla="val -37680"/>
            </a:avLst>
          </a:prstGeom>
          <a:solidFill>
            <a:srgbClr val="F3F3F3"/>
          </a:solidFill>
          <a:ln w="9525" cap="flat" cmpd="sng">
            <a:solidFill>
              <a:srgbClr val="2D63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Here’s a fun video about funny fruit maps: </a:t>
            </a:r>
            <a:r>
              <a:rPr lang="en" u="sng" dirty="0">
                <a:solidFill>
                  <a:schemeClr val="hlink"/>
                </a:solidFill>
                <a:hlinkClick r:id="rId3"/>
              </a:rPr>
              <a:t>Link</a:t>
            </a:r>
            <a:endParaRPr dirty="0"/>
          </a:p>
        </p:txBody>
      </p:sp>
      <p:pic>
        <p:nvPicPr>
          <p:cNvPr id="574" name="Google Shape;574;p75"/>
          <p:cNvPicPr preferRelativeResize="0"/>
          <p:nvPr/>
        </p:nvPicPr>
        <p:blipFill>
          <a:blip r:embed="rId4">
            <a:alphaModFix/>
          </a:blip>
          <a:stretch>
            <a:fillRect/>
          </a:stretch>
        </p:blipFill>
        <p:spPr>
          <a:xfrm>
            <a:off x="4134900" y="0"/>
            <a:ext cx="5571077" cy="3133725"/>
          </a:xfrm>
          <a:prstGeom prst="rect">
            <a:avLst/>
          </a:prstGeom>
          <a:noFill/>
          <a:ln>
            <a:noFill/>
          </a:ln>
        </p:spPr>
      </p:pic>
      <p:pic>
        <p:nvPicPr>
          <p:cNvPr id="575" name="Google Shape;575;p75"/>
          <p:cNvPicPr preferRelativeResize="0"/>
          <p:nvPr/>
        </p:nvPicPr>
        <p:blipFill>
          <a:blip r:embed="rId5">
            <a:alphaModFix/>
          </a:blip>
          <a:stretch>
            <a:fillRect/>
          </a:stretch>
        </p:blipFill>
        <p:spPr>
          <a:xfrm>
            <a:off x="0" y="2057400"/>
            <a:ext cx="5571058" cy="3133725"/>
          </a:xfrm>
          <a:prstGeom prst="rect">
            <a:avLst/>
          </a:prstGeom>
          <a:noFill/>
          <a:ln>
            <a:noFill/>
          </a:ln>
        </p:spPr>
      </p:pic>
    </p:spTree>
    <p:extLst>
      <p:ext uri="{BB962C8B-B14F-4D97-AF65-F5344CB8AC3E}">
        <p14:creationId xmlns:p14="http://schemas.microsoft.com/office/powerpoint/2010/main" val="777876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Projected Coordinate Systems (PCS)</a:t>
            </a:r>
            <a:endParaRPr/>
          </a:p>
        </p:txBody>
      </p:sp>
      <p:sp>
        <p:nvSpPr>
          <p:cNvPr id="272" name="Google Shape;272;p41"/>
          <p:cNvSpPr txBox="1"/>
          <p:nvPr/>
        </p:nvSpPr>
        <p:spPr>
          <a:xfrm>
            <a:off x="453600" y="1204300"/>
            <a:ext cx="8002800" cy="22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b="1"/>
              <a:t>Map Projections</a:t>
            </a:r>
            <a:r>
              <a:rPr lang="en" sz="1600"/>
              <a:t> transform geographic coordinates (lat/lon) to 2D coordinates (X/Y) </a:t>
            </a:r>
            <a:endParaRPr sz="1600"/>
          </a:p>
          <a:p>
            <a:pPr marL="0" lvl="0" indent="0" algn="l" rtl="0">
              <a:lnSpc>
                <a:spcPct val="115000"/>
              </a:lnSpc>
              <a:spcBef>
                <a:spcPts val="1100"/>
              </a:spcBef>
              <a:spcAft>
                <a:spcPts val="0"/>
              </a:spcAft>
              <a:buClr>
                <a:schemeClr val="dk1"/>
              </a:buClr>
              <a:buSzPts val="1100"/>
              <a:buFont typeface="Arial"/>
              <a:buNone/>
            </a:pPr>
            <a:r>
              <a:rPr lang="en" sz="1600"/>
              <a:t>All map projections introduce </a:t>
            </a:r>
            <a:r>
              <a:rPr lang="en" sz="1600" b="1"/>
              <a:t>distortion</a:t>
            </a:r>
            <a:r>
              <a:rPr lang="en" sz="1600"/>
              <a:t> in </a:t>
            </a:r>
            <a:r>
              <a:rPr lang="en" sz="1600" u="sng"/>
              <a:t>area, shape, distance or direction</a:t>
            </a:r>
            <a:r>
              <a:rPr lang="en" sz="1600"/>
              <a:t>.</a:t>
            </a:r>
            <a:endParaRPr sz="1600"/>
          </a:p>
          <a:p>
            <a:pPr marL="0" lvl="0" indent="0" algn="l" rtl="0">
              <a:lnSpc>
                <a:spcPct val="115000"/>
              </a:lnSpc>
              <a:spcBef>
                <a:spcPts val="1100"/>
              </a:spcBef>
              <a:spcAft>
                <a:spcPts val="0"/>
              </a:spcAft>
              <a:buClr>
                <a:schemeClr val="dk1"/>
              </a:buClr>
              <a:buSzPts val="1100"/>
              <a:buFont typeface="Arial"/>
              <a:buNone/>
            </a:pPr>
            <a:r>
              <a:rPr lang="en" sz="1600"/>
              <a:t>Specific map projections minimize distortion in one or more properties</a:t>
            </a:r>
            <a:endParaRPr sz="1600"/>
          </a:p>
          <a:p>
            <a:pPr marL="0" lvl="0" indent="0" algn="l" rtl="0">
              <a:lnSpc>
                <a:spcPct val="115000"/>
              </a:lnSpc>
              <a:spcBef>
                <a:spcPts val="1100"/>
              </a:spcBef>
              <a:spcAft>
                <a:spcPts val="0"/>
              </a:spcAft>
              <a:buClr>
                <a:schemeClr val="dk1"/>
              </a:buClr>
              <a:buSzPts val="1100"/>
              <a:buFont typeface="Arial"/>
              <a:buNone/>
            </a:pPr>
            <a:r>
              <a:rPr lang="en" sz="1600"/>
              <a:t>You need to know the coordinate reference system of your input data</a:t>
            </a:r>
            <a:endParaRPr sz="1600"/>
          </a:p>
          <a:p>
            <a:pPr marL="0" lvl="0" indent="0" algn="l" rtl="0">
              <a:lnSpc>
                <a:spcPct val="115000"/>
              </a:lnSpc>
              <a:spcBef>
                <a:spcPts val="1100"/>
              </a:spcBef>
              <a:spcAft>
                <a:spcPts val="0"/>
              </a:spcAft>
              <a:buClr>
                <a:schemeClr val="dk1"/>
              </a:buClr>
              <a:buSzPts val="1100"/>
              <a:buFont typeface="Arial"/>
              <a:buNone/>
            </a:pPr>
            <a:r>
              <a:rPr lang="en" sz="1600"/>
              <a:t>You need to select the CRS that is most suitable for your data and application.</a:t>
            </a:r>
            <a:endParaRPr sz="1600"/>
          </a:p>
          <a:p>
            <a:pPr marL="0" lvl="0" indent="0" algn="l" rtl="0">
              <a:spcBef>
                <a:spcPts val="1100"/>
              </a:spcBef>
              <a:spcAft>
                <a:spcPts val="0"/>
              </a:spcAft>
              <a:buNone/>
            </a:pPr>
            <a:endParaRPr/>
          </a:p>
        </p:txBody>
      </p:sp>
      <p:pic>
        <p:nvPicPr>
          <p:cNvPr id="274" name="Google Shape;274;p41"/>
          <p:cNvPicPr preferRelativeResize="0"/>
          <p:nvPr/>
        </p:nvPicPr>
        <p:blipFill rotWithShape="1">
          <a:blip r:embed="rId3">
            <a:alphaModFix/>
          </a:blip>
          <a:srcRect t="16585" b="13815"/>
          <a:stretch/>
        </p:blipFill>
        <p:spPr>
          <a:xfrm>
            <a:off x="2052709" y="3262600"/>
            <a:ext cx="4804574" cy="1880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98" name="Google Shape;298;p44"/>
          <p:cNvPicPr preferRelativeResize="0"/>
          <p:nvPr/>
        </p:nvPicPr>
        <p:blipFill>
          <a:blip r:embed="rId3">
            <a:alphaModFix/>
          </a:blip>
          <a:stretch>
            <a:fillRect/>
          </a:stretch>
        </p:blipFill>
        <p:spPr>
          <a:xfrm>
            <a:off x="0" y="0"/>
            <a:ext cx="4057650" cy="2691850"/>
          </a:xfrm>
          <a:prstGeom prst="rect">
            <a:avLst/>
          </a:prstGeom>
          <a:noFill/>
          <a:ln>
            <a:noFill/>
          </a:ln>
        </p:spPr>
      </p:pic>
      <p:pic>
        <p:nvPicPr>
          <p:cNvPr id="299" name="Google Shape;299;p44"/>
          <p:cNvPicPr preferRelativeResize="0"/>
          <p:nvPr/>
        </p:nvPicPr>
        <p:blipFill>
          <a:blip r:embed="rId4">
            <a:alphaModFix/>
          </a:blip>
          <a:stretch>
            <a:fillRect/>
          </a:stretch>
        </p:blipFill>
        <p:spPr>
          <a:xfrm>
            <a:off x="4676775" y="2169461"/>
            <a:ext cx="4467225" cy="2963561"/>
          </a:xfrm>
          <a:prstGeom prst="rect">
            <a:avLst/>
          </a:prstGeom>
          <a:noFill/>
          <a:ln>
            <a:noFill/>
          </a:ln>
        </p:spPr>
      </p:pic>
      <p:pic>
        <p:nvPicPr>
          <p:cNvPr id="300" name="Google Shape;300;p44"/>
          <p:cNvPicPr preferRelativeResize="0"/>
          <p:nvPr/>
        </p:nvPicPr>
        <p:blipFill>
          <a:blip r:embed="rId5">
            <a:alphaModFix/>
          </a:blip>
          <a:stretch>
            <a:fillRect/>
          </a:stretch>
        </p:blipFill>
        <p:spPr>
          <a:xfrm>
            <a:off x="0" y="2512800"/>
            <a:ext cx="4676775" cy="2630697"/>
          </a:xfrm>
          <a:prstGeom prst="rect">
            <a:avLst/>
          </a:prstGeom>
          <a:noFill/>
          <a:ln>
            <a:noFill/>
          </a:ln>
        </p:spPr>
      </p:pic>
      <p:pic>
        <p:nvPicPr>
          <p:cNvPr id="301" name="Google Shape;301;p44"/>
          <p:cNvPicPr preferRelativeResize="0"/>
          <p:nvPr/>
        </p:nvPicPr>
        <p:blipFill>
          <a:blip r:embed="rId6">
            <a:alphaModFix/>
          </a:blip>
          <a:stretch>
            <a:fillRect/>
          </a:stretch>
        </p:blipFill>
        <p:spPr>
          <a:xfrm>
            <a:off x="4680550" y="0"/>
            <a:ext cx="1938325" cy="2198475"/>
          </a:xfrm>
          <a:prstGeom prst="rect">
            <a:avLst/>
          </a:prstGeom>
          <a:noFill/>
          <a:ln>
            <a:noFill/>
          </a:ln>
        </p:spPr>
      </p:pic>
      <p:pic>
        <p:nvPicPr>
          <p:cNvPr id="302" name="Google Shape;302;p44"/>
          <p:cNvPicPr preferRelativeResize="0"/>
          <p:nvPr/>
        </p:nvPicPr>
        <p:blipFill>
          <a:blip r:embed="rId7">
            <a:alphaModFix/>
          </a:blip>
          <a:stretch>
            <a:fillRect/>
          </a:stretch>
        </p:blipFill>
        <p:spPr>
          <a:xfrm>
            <a:off x="7241775" y="0"/>
            <a:ext cx="1902215" cy="2198477"/>
          </a:xfrm>
          <a:prstGeom prst="rect">
            <a:avLst/>
          </a:prstGeom>
          <a:noFill/>
          <a:ln>
            <a:noFill/>
          </a:ln>
        </p:spPr>
      </p:pic>
      <p:sp>
        <p:nvSpPr>
          <p:cNvPr id="303" name="Google Shape;303;p44"/>
          <p:cNvSpPr/>
          <p:nvPr/>
        </p:nvSpPr>
        <p:spPr>
          <a:xfrm>
            <a:off x="9525" y="-28575"/>
            <a:ext cx="9144000" cy="5143500"/>
          </a:xfrm>
          <a:prstGeom prst="rect">
            <a:avLst/>
          </a:prstGeom>
          <a:solidFill>
            <a:srgbClr val="EEEEEE">
              <a:alpha val="20110"/>
            </a:srgb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txBox="1">
            <a:spLocks noGrp="1"/>
          </p:cNvSpPr>
          <p:nvPr>
            <p:ph type="title"/>
          </p:nvPr>
        </p:nvSpPr>
        <p:spPr>
          <a:xfrm>
            <a:off x="321225" y="2122275"/>
            <a:ext cx="8520600" cy="841800"/>
          </a:xfrm>
          <a:prstGeom prst="rect">
            <a:avLst/>
          </a:prstGeom>
          <a:solidFill>
            <a:srgbClr val="07376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FFFFFF"/>
                </a:solidFill>
              </a:rPr>
              <a:t>Types of Spatial Data</a:t>
            </a:r>
            <a:endParaRPr sz="4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t>There are two fundamental spatial data models:</a:t>
            </a:r>
            <a:endParaRPr sz="2000"/>
          </a:p>
          <a:p>
            <a:pPr marL="457200" lvl="0" indent="-355600" algn="l" rtl="0">
              <a:lnSpc>
                <a:spcPct val="150000"/>
              </a:lnSpc>
              <a:spcBef>
                <a:spcPts val="1600"/>
              </a:spcBef>
              <a:spcAft>
                <a:spcPts val="0"/>
              </a:spcAft>
              <a:buSzPts val="2000"/>
              <a:buChar char="●"/>
            </a:pPr>
            <a:r>
              <a:rPr lang="en" sz="2000"/>
              <a:t>Vector</a:t>
            </a:r>
            <a:endParaRPr sz="2000"/>
          </a:p>
          <a:p>
            <a:pPr marL="457200" lvl="0" indent="-355600" algn="l" rtl="0">
              <a:lnSpc>
                <a:spcPct val="150000"/>
              </a:lnSpc>
              <a:spcBef>
                <a:spcPts val="0"/>
              </a:spcBef>
              <a:spcAft>
                <a:spcPts val="0"/>
              </a:spcAft>
              <a:buSzPts val="2000"/>
              <a:buChar char="●"/>
            </a:pPr>
            <a:r>
              <a:rPr lang="en" sz="2000"/>
              <a:t>Raster</a:t>
            </a:r>
            <a:endParaRPr sz="2000"/>
          </a:p>
        </p:txBody>
      </p:sp>
      <p:sp>
        <p:nvSpPr>
          <p:cNvPr id="312" name="Google Shape;312;p45"/>
          <p:cNvSpPr txBox="1">
            <a:spLocks noGrp="1"/>
          </p:cNvSpPr>
          <p:nvPr>
            <p:ph type="title"/>
          </p:nvPr>
        </p:nvSpPr>
        <p:spPr>
          <a:xfrm>
            <a:off x="311700" y="445025"/>
            <a:ext cx="85206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Spatial Data</a:t>
            </a:r>
            <a:endParaRPr/>
          </a:p>
        </p:txBody>
      </p:sp>
      <p:sp>
        <p:nvSpPr>
          <p:cNvPr id="313" name="Google Shape;313;p4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21" name="Google Shape;321;p46"/>
          <p:cNvPicPr preferRelativeResize="0"/>
          <p:nvPr/>
        </p:nvPicPr>
        <p:blipFill>
          <a:blip r:embed="rId3">
            <a:alphaModFix/>
          </a:blip>
          <a:stretch>
            <a:fillRect/>
          </a:stretch>
        </p:blipFill>
        <p:spPr>
          <a:xfrm>
            <a:off x="2101208" y="473050"/>
            <a:ext cx="7042790" cy="3961575"/>
          </a:xfrm>
          <a:prstGeom prst="rect">
            <a:avLst/>
          </a:prstGeom>
          <a:noFill/>
          <a:ln>
            <a:noFill/>
          </a:ln>
        </p:spPr>
      </p:pic>
      <p:sp>
        <p:nvSpPr>
          <p:cNvPr id="322" name="Google Shape;32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the dots”</a:t>
            </a:r>
            <a:endParaRPr/>
          </a:p>
          <a:p>
            <a:pPr marL="0" lvl="0" indent="0" algn="l" rtl="0">
              <a:spcBef>
                <a:spcPts val="1600"/>
              </a:spcBef>
              <a:spcAft>
                <a:spcPts val="1600"/>
              </a:spcAft>
              <a:buNone/>
            </a:pPr>
            <a:endParaRPr/>
          </a:p>
        </p:txBody>
      </p:sp>
      <p:sp>
        <p:nvSpPr>
          <p:cNvPr id="323" name="Google Shape;323;p4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Points, Lines, Polygons</a:t>
            </a:r>
            <a:endParaRPr/>
          </a:p>
        </p:txBody>
      </p:sp>
      <p:sp>
        <p:nvSpPr>
          <p:cNvPr id="329" name="Google Shape;32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30" name="Google Shape;330;p4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31" name="Google Shape;331;p47"/>
          <p:cNvPicPr preferRelativeResize="0"/>
          <p:nvPr/>
        </p:nvPicPr>
        <p:blipFill>
          <a:blip r:embed="rId3">
            <a:alphaModFix/>
          </a:blip>
          <a:stretch>
            <a:fillRect/>
          </a:stretch>
        </p:blipFill>
        <p:spPr>
          <a:xfrm>
            <a:off x="19050" y="971550"/>
            <a:ext cx="91059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body" idx="1"/>
          </p:nvPr>
        </p:nvSpPr>
        <p:spPr>
          <a:xfrm>
            <a:off x="311700" y="1152475"/>
            <a:ext cx="3927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Each row represents one geospatial </a:t>
            </a:r>
            <a:r>
              <a:rPr lang="en" b="1" dirty="0">
                <a:solidFill>
                  <a:schemeClr val="dk1"/>
                </a:solidFill>
                <a:latin typeface="Arial"/>
                <a:ea typeface="Arial"/>
                <a:cs typeface="Arial"/>
                <a:sym typeface="Arial"/>
              </a:rPr>
              <a:t>feature</a:t>
            </a:r>
            <a:endParaRPr b="1"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Arial"/>
                <a:ea typeface="Arial"/>
                <a:cs typeface="Arial"/>
                <a:sym typeface="Arial"/>
              </a:rPr>
              <a:t>Attributes</a:t>
            </a:r>
            <a:r>
              <a:rPr lang="en" dirty="0">
                <a:solidFill>
                  <a:schemeClr val="dk1"/>
                </a:solidFill>
                <a:latin typeface="Arial"/>
                <a:ea typeface="Arial"/>
                <a:cs typeface="Arial"/>
                <a:sym typeface="Arial"/>
              </a:rPr>
              <a:t> describe the features (</a:t>
            </a:r>
            <a:r>
              <a:rPr lang="en" i="1" dirty="0">
                <a:solidFill>
                  <a:schemeClr val="dk1"/>
                </a:solidFill>
                <a:latin typeface="Arial"/>
                <a:ea typeface="Arial"/>
                <a:cs typeface="Arial"/>
                <a:sym typeface="Arial"/>
              </a:rPr>
              <a:t>fields</a:t>
            </a:r>
            <a:r>
              <a:rPr lang="en" dirty="0">
                <a:solidFill>
                  <a:schemeClr val="dk1"/>
                </a:solidFill>
                <a:latin typeface="Arial"/>
                <a:ea typeface="Arial"/>
                <a:cs typeface="Arial"/>
                <a:sym typeface="Arial"/>
              </a:rPr>
              <a:t> or </a:t>
            </a:r>
            <a:r>
              <a:rPr lang="en" i="1" dirty="0">
                <a:solidFill>
                  <a:schemeClr val="dk1"/>
                </a:solidFill>
                <a:latin typeface="Arial"/>
                <a:ea typeface="Arial"/>
                <a:cs typeface="Arial"/>
                <a:sym typeface="Arial"/>
              </a:rPr>
              <a:t>columns)</a:t>
            </a: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Each feature has an associated geometry or geometry collection</a:t>
            </a: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A group of features is called a </a:t>
            </a:r>
            <a:r>
              <a:rPr lang="en" b="1" dirty="0">
                <a:solidFill>
                  <a:schemeClr val="dk1"/>
                </a:solidFill>
                <a:latin typeface="Arial"/>
                <a:ea typeface="Arial"/>
                <a:cs typeface="Arial"/>
                <a:sym typeface="Arial"/>
              </a:rPr>
              <a:t>layer</a:t>
            </a:r>
            <a:endParaRPr b="1" dirty="0">
              <a:solidFill>
                <a:schemeClr val="dk1"/>
              </a:solidFill>
              <a:latin typeface="Arial"/>
              <a:ea typeface="Arial"/>
              <a:cs typeface="Arial"/>
              <a:sym typeface="Arial"/>
            </a:endParaRPr>
          </a:p>
          <a:p>
            <a:pPr marL="0" lvl="0" indent="0" algn="l" rtl="0">
              <a:spcBef>
                <a:spcPts val="0"/>
              </a:spcBef>
              <a:spcAft>
                <a:spcPts val="1600"/>
              </a:spcAft>
              <a:buNone/>
            </a:pPr>
            <a:endParaRPr dirty="0"/>
          </a:p>
        </p:txBody>
      </p:sp>
      <p:sp>
        <p:nvSpPr>
          <p:cNvPr id="338" name="Google Shape;338;p4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Vector Data with Attributes</a:t>
            </a:r>
            <a:endParaRPr sz="3000" b="1"/>
          </a:p>
        </p:txBody>
      </p:sp>
      <p:sp>
        <p:nvSpPr>
          <p:cNvPr id="339" name="Google Shape;339;p4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40" name="Google Shape;340;p48"/>
          <p:cNvPicPr preferRelativeResize="0"/>
          <p:nvPr/>
        </p:nvPicPr>
        <p:blipFill>
          <a:blip r:embed="rId3">
            <a:alphaModFix/>
          </a:blip>
          <a:stretch>
            <a:fillRect/>
          </a:stretch>
        </p:blipFill>
        <p:spPr>
          <a:xfrm>
            <a:off x="4391100" y="1614125"/>
            <a:ext cx="4600498" cy="25877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2164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data</a:t>
            </a:r>
            <a:endParaRPr/>
          </a:p>
        </p:txBody>
      </p:sp>
      <p:sp>
        <p:nvSpPr>
          <p:cNvPr id="197" name="Google Shape;197;p34"/>
          <p:cNvSpPr txBox="1">
            <a:spLocks noGrp="1"/>
          </p:cNvSpPr>
          <p:nvPr>
            <p:ph type="body" idx="1"/>
          </p:nvPr>
        </p:nvSpPr>
        <p:spPr>
          <a:xfrm>
            <a:off x="4164075" y="771475"/>
            <a:ext cx="466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A single unit of geographic data includes:</a:t>
            </a:r>
            <a:endParaRPr sz="1700" dirty="0"/>
          </a:p>
          <a:p>
            <a:pPr marL="0" lvl="0" indent="0" algn="l" rtl="0">
              <a:spcBef>
                <a:spcPts val="1600"/>
              </a:spcBef>
              <a:spcAft>
                <a:spcPts val="0"/>
              </a:spcAft>
              <a:buNone/>
            </a:pPr>
            <a:r>
              <a:rPr lang="en" sz="1700" b="1" dirty="0"/>
              <a:t>Location (where)</a:t>
            </a:r>
            <a:r>
              <a:rPr lang="en" sz="1700" dirty="0"/>
              <a:t>: Anatone</a:t>
            </a:r>
            <a:br>
              <a:rPr lang="en" sz="1700" dirty="0"/>
            </a:br>
            <a:r>
              <a:rPr lang="en" sz="1700" b="1" dirty="0"/>
              <a:t>Attributes (what)</a:t>
            </a:r>
            <a:r>
              <a:rPr lang="en" sz="1700" dirty="0"/>
              <a:t>: </a:t>
            </a:r>
            <a:r>
              <a:rPr lang="en" sz="1700" i="1" dirty="0"/>
              <a:t>data that describe the location</a:t>
            </a:r>
            <a:endParaRPr sz="1700" dirty="0"/>
          </a:p>
          <a:p>
            <a:pPr marL="0" lvl="0" indent="0" algn="l" rtl="0">
              <a:lnSpc>
                <a:spcPct val="112000"/>
              </a:lnSpc>
              <a:spcBef>
                <a:spcPts val="1600"/>
              </a:spcBef>
              <a:spcAft>
                <a:spcPts val="2400"/>
              </a:spcAft>
              <a:buNone/>
            </a:pPr>
            <a:r>
              <a:rPr lang="en" sz="1700" dirty="0"/>
              <a:t>Also great to have metadata:</a:t>
            </a:r>
            <a:br>
              <a:rPr lang="en" sz="1700" dirty="0"/>
            </a:br>
            <a:br>
              <a:rPr lang="en" sz="1700" dirty="0"/>
            </a:br>
            <a:r>
              <a:rPr lang="en" sz="1700" b="1" dirty="0"/>
              <a:t>When</a:t>
            </a:r>
            <a:r>
              <a:rPr lang="en" sz="1700" dirty="0"/>
              <a:t>: 2003</a:t>
            </a:r>
            <a:br>
              <a:rPr lang="en" sz="1700" dirty="0"/>
            </a:br>
            <a:r>
              <a:rPr lang="en" sz="1700" b="1" dirty="0"/>
              <a:t>Who</a:t>
            </a:r>
            <a:r>
              <a:rPr lang="en" sz="1700" dirty="0"/>
              <a:t>: Anatone 4-H</a:t>
            </a:r>
            <a:br>
              <a:rPr lang="en" sz="1700" dirty="0"/>
            </a:br>
            <a:r>
              <a:rPr lang="en" sz="1700" b="1" dirty="0"/>
              <a:t>How</a:t>
            </a:r>
            <a:r>
              <a:rPr lang="en" sz="1700" dirty="0"/>
              <a:t>: local census?</a:t>
            </a:r>
            <a:endParaRPr sz="1700" dirty="0"/>
          </a:p>
        </p:txBody>
      </p:sp>
      <p:pic>
        <p:nvPicPr>
          <p:cNvPr id="198" name="Google Shape;198;p34"/>
          <p:cNvPicPr preferRelativeResize="0"/>
          <p:nvPr/>
        </p:nvPicPr>
        <p:blipFill rotWithShape="1">
          <a:blip r:embed="rId3">
            <a:alphaModFix/>
          </a:blip>
          <a:srcRect l="10155" r="14842" b="5177"/>
          <a:stretch/>
        </p:blipFill>
        <p:spPr>
          <a:xfrm>
            <a:off x="311700" y="1017725"/>
            <a:ext cx="3609200" cy="3115750"/>
          </a:xfrm>
          <a:prstGeom prst="rect">
            <a:avLst/>
          </a:prstGeom>
          <a:noFill/>
          <a:ln>
            <a:noFill/>
          </a:ln>
        </p:spPr>
      </p:pic>
      <p:sp>
        <p:nvSpPr>
          <p:cNvPr id="199" name="Google Shape;199;p3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311700" y="264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Raster Data</a:t>
            </a:r>
            <a:r>
              <a:rPr lang="en" sz="3600"/>
              <a:t> - regular grids</a:t>
            </a:r>
            <a:endParaRPr sz="3600"/>
          </a:p>
        </p:txBody>
      </p:sp>
      <p:pic>
        <p:nvPicPr>
          <p:cNvPr id="352" name="Google Shape;352;p50"/>
          <p:cNvPicPr preferRelativeResize="0"/>
          <p:nvPr/>
        </p:nvPicPr>
        <p:blipFill>
          <a:blip r:embed="rId3">
            <a:alphaModFix/>
          </a:blip>
          <a:stretch>
            <a:fillRect/>
          </a:stretch>
        </p:blipFill>
        <p:spPr>
          <a:xfrm>
            <a:off x="390100" y="1498226"/>
            <a:ext cx="5218425" cy="2661375"/>
          </a:xfrm>
          <a:prstGeom prst="rect">
            <a:avLst/>
          </a:prstGeom>
          <a:noFill/>
          <a:ln>
            <a:noFill/>
          </a:ln>
        </p:spPr>
      </p:pic>
      <p:sp>
        <p:nvSpPr>
          <p:cNvPr id="353" name="Google Shape;353;p50"/>
          <p:cNvSpPr txBox="1"/>
          <p:nvPr/>
        </p:nvSpPr>
        <p:spPr>
          <a:xfrm>
            <a:off x="5974550" y="1168350"/>
            <a:ext cx="2908800" cy="3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 location is represented by a grid cell</a:t>
            </a:r>
            <a:endParaRPr sz="1800"/>
          </a:p>
          <a:p>
            <a:pPr marL="0" lvl="0" indent="0" algn="l" rtl="0">
              <a:spcBef>
                <a:spcPts val="1000"/>
              </a:spcBef>
              <a:spcAft>
                <a:spcPts val="0"/>
              </a:spcAft>
              <a:buNone/>
            </a:pPr>
            <a:r>
              <a:rPr lang="en" sz="1800"/>
              <a:t>Cells have regular size, eg 30x30m</a:t>
            </a:r>
            <a:endParaRPr sz="1800"/>
          </a:p>
          <a:p>
            <a:pPr marL="0" lvl="0" indent="0" algn="l" rtl="0">
              <a:spcBef>
                <a:spcPts val="1000"/>
              </a:spcBef>
              <a:spcAft>
                <a:spcPts val="0"/>
              </a:spcAft>
              <a:buNone/>
            </a:pPr>
            <a:r>
              <a:rPr lang="en" sz="1800"/>
              <a:t>Grid has dimension - fixed number of rows and columns</a:t>
            </a:r>
            <a:endParaRPr sz="1800"/>
          </a:p>
          <a:p>
            <a:pPr marL="0" lvl="0" indent="0" algn="l" rtl="0">
              <a:spcBef>
                <a:spcPts val="1000"/>
              </a:spcBef>
              <a:spcAft>
                <a:spcPts val="1000"/>
              </a:spcAft>
              <a:buNone/>
            </a:pPr>
            <a:r>
              <a:rPr lang="en" sz="1800"/>
              <a:t>Each cell has a value that represents the attribute of interest, e.g. elevation</a:t>
            </a:r>
            <a:endParaRPr sz="1800"/>
          </a:p>
        </p:txBody>
      </p:sp>
      <p:sp>
        <p:nvSpPr>
          <p:cNvPr id="355" name="Google Shape;355;p50"/>
          <p:cNvSpPr txBox="1"/>
          <p:nvPr/>
        </p:nvSpPr>
        <p:spPr>
          <a:xfrm>
            <a:off x="1609575" y="1411775"/>
            <a:ext cx="22389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(Digital Elevation Model)</a:t>
            </a:r>
            <a:endParaRPr sz="1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5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Categorical Raster Data</a:t>
            </a:r>
            <a:endParaRPr sz="2400">
              <a:solidFill>
                <a:srgbClr val="000000"/>
              </a:solidFill>
            </a:endParaRPr>
          </a:p>
        </p:txBody>
      </p:sp>
      <p:pic>
        <p:nvPicPr>
          <p:cNvPr id="361" name="Google Shape;361;p51"/>
          <p:cNvPicPr preferRelativeResize="0"/>
          <p:nvPr/>
        </p:nvPicPr>
        <p:blipFill rotWithShape="1">
          <a:blip r:embed="rId3">
            <a:alphaModFix/>
          </a:blip>
          <a:srcRect l="22245" b="3409"/>
          <a:stretch/>
        </p:blipFill>
        <p:spPr>
          <a:xfrm>
            <a:off x="327600" y="1250350"/>
            <a:ext cx="4648800" cy="3158749"/>
          </a:xfrm>
          <a:prstGeom prst="rect">
            <a:avLst/>
          </a:prstGeom>
          <a:noFill/>
          <a:ln>
            <a:noFill/>
          </a:ln>
        </p:spPr>
      </p:pic>
      <p:pic>
        <p:nvPicPr>
          <p:cNvPr id="362" name="Google Shape;362;p51"/>
          <p:cNvPicPr preferRelativeResize="0"/>
          <p:nvPr/>
        </p:nvPicPr>
        <p:blipFill>
          <a:blip r:embed="rId4">
            <a:alphaModFix/>
          </a:blip>
          <a:stretch>
            <a:fillRect/>
          </a:stretch>
        </p:blipFill>
        <p:spPr>
          <a:xfrm>
            <a:off x="5136400" y="2196171"/>
            <a:ext cx="1318450" cy="1508667"/>
          </a:xfrm>
          <a:prstGeom prst="rect">
            <a:avLst/>
          </a:prstGeom>
          <a:noFill/>
          <a:ln>
            <a:noFill/>
          </a:ln>
        </p:spPr>
      </p:pic>
      <p:pic>
        <p:nvPicPr>
          <p:cNvPr id="363" name="Google Shape;363;p51"/>
          <p:cNvPicPr preferRelativeResize="0"/>
          <p:nvPr/>
        </p:nvPicPr>
        <p:blipFill>
          <a:blip r:embed="rId5">
            <a:alphaModFix/>
          </a:blip>
          <a:stretch>
            <a:fillRect/>
          </a:stretch>
        </p:blipFill>
        <p:spPr>
          <a:xfrm>
            <a:off x="6749050" y="1115975"/>
            <a:ext cx="2092575" cy="3427475"/>
          </a:xfrm>
          <a:prstGeom prst="rect">
            <a:avLst/>
          </a:prstGeom>
          <a:noFill/>
          <a:ln>
            <a:noFill/>
          </a:ln>
        </p:spPr>
      </p:pic>
      <p:sp>
        <p:nvSpPr>
          <p:cNvPr id="364" name="Google Shape;364;p51"/>
          <p:cNvSpPr txBox="1"/>
          <p:nvPr/>
        </p:nvSpPr>
        <p:spPr>
          <a:xfrm>
            <a:off x="5241125" y="3758175"/>
            <a:ext cx="1243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30m pixels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Imagery Data are Raster Data</a:t>
            </a:r>
            <a:endParaRPr/>
          </a:p>
        </p:txBody>
      </p:sp>
      <p:pic>
        <p:nvPicPr>
          <p:cNvPr id="371" name="Google Shape;371;p52"/>
          <p:cNvPicPr preferRelativeResize="0"/>
          <p:nvPr/>
        </p:nvPicPr>
        <p:blipFill>
          <a:blip r:embed="rId3">
            <a:alphaModFix/>
          </a:blip>
          <a:stretch>
            <a:fillRect/>
          </a:stretch>
        </p:blipFill>
        <p:spPr>
          <a:xfrm>
            <a:off x="760825" y="1073625"/>
            <a:ext cx="4713700" cy="3246925"/>
          </a:xfrm>
          <a:prstGeom prst="rect">
            <a:avLst/>
          </a:prstGeom>
          <a:noFill/>
          <a:ln>
            <a:noFill/>
          </a:ln>
        </p:spPr>
      </p:pic>
      <p:sp>
        <p:nvSpPr>
          <p:cNvPr id="372" name="Google Shape;372;p52"/>
          <p:cNvSpPr txBox="1"/>
          <p:nvPr/>
        </p:nvSpPr>
        <p:spPr>
          <a:xfrm>
            <a:off x="1627925" y="4785625"/>
            <a:ext cx="40419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3F3F3"/>
                </a:solidFill>
              </a:rPr>
              <a:t>Source: BING Aerial imagery</a:t>
            </a:r>
            <a:endParaRPr sz="800">
              <a:solidFill>
                <a:srgbClr val="F3F3F3"/>
              </a:solidFill>
            </a:endParaRPr>
          </a:p>
        </p:txBody>
      </p:sp>
      <p:sp>
        <p:nvSpPr>
          <p:cNvPr id="373" name="Google Shape;373;p52"/>
          <p:cNvSpPr txBox="1"/>
          <p:nvPr/>
        </p:nvSpPr>
        <p:spPr>
          <a:xfrm>
            <a:off x="6038775" y="1407900"/>
            <a:ext cx="2322600" cy="26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Note:</a:t>
            </a:r>
            <a:endParaRPr b="1"/>
          </a:p>
          <a:p>
            <a:pPr marL="0" lvl="0" indent="0" algn="l" rtl="0">
              <a:spcBef>
                <a:spcPts val="0"/>
              </a:spcBef>
              <a:spcAft>
                <a:spcPts val="0"/>
              </a:spcAft>
              <a:buNone/>
            </a:pPr>
            <a:r>
              <a:rPr lang="en"/>
              <a:t>Aerial imagery, satellite data and other remotely sensed geographic data are commonly used as sources of vector data </a:t>
            </a:r>
            <a:endParaRPr/>
          </a:p>
          <a:p>
            <a:pPr marL="0" lvl="0" indent="0" algn="l" rtl="0">
              <a:spcBef>
                <a:spcPts val="0"/>
              </a:spcBef>
              <a:spcAft>
                <a:spcPts val="0"/>
              </a:spcAft>
              <a:buNone/>
            </a:pPr>
            <a:endParaRPr/>
          </a:p>
          <a:p>
            <a:pPr marL="0" lvl="0" indent="0" algn="l" rtl="0">
              <a:spcBef>
                <a:spcPts val="0"/>
              </a:spcBef>
              <a:spcAft>
                <a:spcPts val="0"/>
              </a:spcAft>
              <a:buNone/>
            </a:pPr>
            <a:r>
              <a:rPr lang="en"/>
              <a:t>In other words, the building footprints or streets can be digitized off of the imagery and saved as vector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277-4C14-B0AB-CAE9-894B1595A10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D8B1C89-CBAB-4478-01F4-8F6DEA0A1F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Google Shape;371;p52">
            <a:extLst>
              <a:ext uri="{FF2B5EF4-FFF2-40B4-BE49-F238E27FC236}">
                <a16:creationId xmlns:a16="http://schemas.microsoft.com/office/drawing/2014/main" id="{9375E433-7AC9-F307-51B6-CB5C8634A2BC}"/>
              </a:ext>
            </a:extLst>
          </p:cNvPr>
          <p:cNvPicPr preferRelativeResize="0"/>
          <p:nvPr/>
        </p:nvPicPr>
        <p:blipFill>
          <a:blip r:embed="rId2">
            <a:alphaModFix/>
          </a:blip>
          <a:stretch>
            <a:fillRect/>
          </a:stretch>
        </p:blipFill>
        <p:spPr>
          <a:xfrm>
            <a:off x="137599" y="103316"/>
            <a:ext cx="4713700" cy="3246925"/>
          </a:xfrm>
          <a:prstGeom prst="rect">
            <a:avLst/>
          </a:prstGeom>
          <a:noFill/>
          <a:ln>
            <a:noFill/>
          </a:ln>
        </p:spPr>
      </p:pic>
      <p:pic>
        <p:nvPicPr>
          <p:cNvPr id="9" name="Picture 8">
            <a:extLst>
              <a:ext uri="{FF2B5EF4-FFF2-40B4-BE49-F238E27FC236}">
                <a16:creationId xmlns:a16="http://schemas.microsoft.com/office/drawing/2014/main" id="{F6D22370-31F7-F0A4-64EF-F4FF20CACCEA}"/>
              </a:ext>
            </a:extLst>
          </p:cNvPr>
          <p:cNvPicPr>
            <a:picLocks noChangeAspect="1"/>
          </p:cNvPicPr>
          <p:nvPr/>
        </p:nvPicPr>
        <p:blipFill>
          <a:blip r:embed="rId3"/>
          <a:stretch>
            <a:fillRect/>
          </a:stretch>
        </p:blipFill>
        <p:spPr>
          <a:xfrm>
            <a:off x="1375943" y="609352"/>
            <a:ext cx="5004465" cy="3082598"/>
          </a:xfrm>
          <a:prstGeom prst="rect">
            <a:avLst/>
          </a:prstGeom>
        </p:spPr>
      </p:pic>
      <p:pic>
        <p:nvPicPr>
          <p:cNvPr id="13" name="Picture 12">
            <a:extLst>
              <a:ext uri="{FF2B5EF4-FFF2-40B4-BE49-F238E27FC236}">
                <a16:creationId xmlns:a16="http://schemas.microsoft.com/office/drawing/2014/main" id="{AB6D05F9-8913-D0E0-3054-1E9D399B05DD}"/>
              </a:ext>
            </a:extLst>
          </p:cNvPr>
          <p:cNvPicPr>
            <a:picLocks noChangeAspect="1"/>
          </p:cNvPicPr>
          <p:nvPr/>
        </p:nvPicPr>
        <p:blipFill>
          <a:blip r:embed="rId4"/>
          <a:stretch>
            <a:fillRect/>
          </a:stretch>
        </p:blipFill>
        <p:spPr>
          <a:xfrm>
            <a:off x="2913178" y="1216474"/>
            <a:ext cx="4848446" cy="3463837"/>
          </a:xfrm>
          <a:prstGeom prst="rect">
            <a:avLst/>
          </a:prstGeom>
        </p:spPr>
      </p:pic>
      <p:pic>
        <p:nvPicPr>
          <p:cNvPr id="15" name="Picture 14">
            <a:extLst>
              <a:ext uri="{FF2B5EF4-FFF2-40B4-BE49-F238E27FC236}">
                <a16:creationId xmlns:a16="http://schemas.microsoft.com/office/drawing/2014/main" id="{AA0EA03E-D479-8B08-7A6F-F92A6AE81E83}"/>
              </a:ext>
            </a:extLst>
          </p:cNvPr>
          <p:cNvPicPr>
            <a:picLocks noChangeAspect="1"/>
          </p:cNvPicPr>
          <p:nvPr/>
        </p:nvPicPr>
        <p:blipFill>
          <a:blip r:embed="rId5"/>
          <a:stretch>
            <a:fillRect/>
          </a:stretch>
        </p:blipFill>
        <p:spPr>
          <a:xfrm>
            <a:off x="4260320" y="1957297"/>
            <a:ext cx="4660157" cy="3151667"/>
          </a:xfrm>
          <a:prstGeom prst="rect">
            <a:avLst/>
          </a:prstGeom>
        </p:spPr>
      </p:pic>
    </p:spTree>
    <p:extLst>
      <p:ext uri="{BB962C8B-B14F-4D97-AF65-F5344CB8AC3E}">
        <p14:creationId xmlns:p14="http://schemas.microsoft.com/office/powerpoint/2010/main" val="275362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body" idx="1"/>
          </p:nvPr>
        </p:nvSpPr>
        <p:spPr>
          <a:xfrm>
            <a:off x="311700" y="1228675"/>
            <a:ext cx="3584100" cy="295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Arial"/>
                <a:ea typeface="Arial"/>
                <a:cs typeface="Arial"/>
                <a:sym typeface="Arial"/>
              </a:rPr>
              <a:t>Vector data are better for </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a:solidFill>
                  <a:schemeClr val="dk1"/>
                </a:solidFill>
                <a:latin typeface="Arial"/>
                <a:ea typeface="Arial"/>
                <a:cs typeface="Arial"/>
                <a:sym typeface="Arial"/>
              </a:rPr>
              <a:t>discretely bounded</a:t>
            </a:r>
            <a:r>
              <a:rPr lang="en" sz="2000" u="sng">
                <a:solidFill>
                  <a:schemeClr val="dk1"/>
                </a:solidFill>
                <a:latin typeface="Arial"/>
                <a:ea typeface="Arial"/>
                <a:cs typeface="Arial"/>
                <a:sym typeface="Arial"/>
              </a:rPr>
              <a:t> data</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Arial"/>
                <a:ea typeface="Arial"/>
                <a:cs typeface="Arial"/>
                <a:sym typeface="Arial"/>
              </a:rPr>
              <a:t>e.g. political boundaries, fire hydrants, rivers, roads, etc.</a:t>
            </a:r>
            <a:br>
              <a:rPr lang="en"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Arial"/>
                <a:ea typeface="Arial"/>
                <a:cs typeface="Arial"/>
                <a:sym typeface="Arial"/>
              </a:rPr>
              <a:t>Raster data are better for </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a:solidFill>
                  <a:schemeClr val="dk1"/>
                </a:solidFill>
                <a:latin typeface="Arial"/>
                <a:ea typeface="Arial"/>
                <a:cs typeface="Arial"/>
                <a:sym typeface="Arial"/>
              </a:rPr>
              <a:t>continuous</a:t>
            </a:r>
            <a:r>
              <a:rPr lang="en" sz="2000" u="sng">
                <a:solidFill>
                  <a:schemeClr val="dk1"/>
                </a:solidFill>
                <a:latin typeface="Arial"/>
                <a:ea typeface="Arial"/>
                <a:cs typeface="Arial"/>
                <a:sym typeface="Arial"/>
              </a:rPr>
              <a:t> data</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Arial"/>
                <a:ea typeface="Arial"/>
                <a:cs typeface="Arial"/>
                <a:sym typeface="Arial"/>
              </a:rPr>
              <a:t>e.g. temperature, elevation,</a:t>
            </a:r>
            <a:br>
              <a:rPr lang="en" sz="2000">
                <a:solidFill>
                  <a:schemeClr val="dk1"/>
                </a:solidFill>
                <a:latin typeface="Arial"/>
                <a:ea typeface="Arial"/>
                <a:cs typeface="Arial"/>
                <a:sym typeface="Arial"/>
              </a:rPr>
            </a:br>
            <a:r>
              <a:rPr lang="en" sz="2000">
                <a:solidFill>
                  <a:schemeClr val="dk1"/>
                </a:solidFill>
                <a:latin typeface="Arial"/>
                <a:ea typeface="Arial"/>
                <a:cs typeface="Arial"/>
                <a:sym typeface="Arial"/>
              </a:rPr>
              <a:t>rainfall, etc.</a:t>
            </a:r>
            <a:br>
              <a:rPr lang="en"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lvl="0" indent="0" algn="l" rtl="0">
              <a:spcBef>
                <a:spcPts val="0"/>
              </a:spcBef>
              <a:spcAft>
                <a:spcPts val="1600"/>
              </a:spcAft>
              <a:buNone/>
            </a:pPr>
            <a:endParaRPr/>
          </a:p>
        </p:txBody>
      </p:sp>
      <p:pic>
        <p:nvPicPr>
          <p:cNvPr id="398" name="Google Shape;398;p54"/>
          <p:cNvPicPr preferRelativeResize="0"/>
          <p:nvPr/>
        </p:nvPicPr>
        <p:blipFill>
          <a:blip r:embed="rId3">
            <a:alphaModFix/>
          </a:blip>
          <a:stretch>
            <a:fillRect/>
          </a:stretch>
        </p:blipFill>
        <p:spPr>
          <a:xfrm>
            <a:off x="4301225" y="219350"/>
            <a:ext cx="4364375" cy="4704800"/>
          </a:xfrm>
          <a:prstGeom prst="rect">
            <a:avLst/>
          </a:prstGeom>
          <a:noFill/>
          <a:ln>
            <a:noFill/>
          </a:ln>
        </p:spPr>
      </p:pic>
      <p:sp>
        <p:nvSpPr>
          <p:cNvPr id="399" name="Google Shape;399;p54"/>
          <p:cNvSpPr txBox="1"/>
          <p:nvPr/>
        </p:nvSpPr>
        <p:spPr>
          <a:xfrm>
            <a:off x="7216300" y="4856375"/>
            <a:ext cx="1449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999999"/>
                </a:solidFill>
              </a:rPr>
              <a:t>Image: http://gsp.humboldt.edu/</a:t>
            </a:r>
            <a:endParaRPr sz="700" i="1">
              <a:solidFill>
                <a:srgbClr val="999999"/>
              </a:solidFill>
            </a:endParaRPr>
          </a:p>
        </p:txBody>
      </p:sp>
      <p:sp>
        <p:nvSpPr>
          <p:cNvPr id="400" name="Google Shape;400;p5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vs Raster</a:t>
            </a:r>
            <a:endParaRPr/>
          </a:p>
        </p:txBody>
      </p:sp>
      <p:sp>
        <p:nvSpPr>
          <p:cNvPr id="401" name="Google Shape;401;p5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Common File Formats</a:t>
            </a:r>
            <a:endParaRPr/>
          </a:p>
        </p:txBody>
      </p:sp>
      <p:sp>
        <p:nvSpPr>
          <p:cNvPr id="408" name="Google Shape;40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Vector Data</a:t>
            </a:r>
            <a:endParaRPr sz="2100" b="1"/>
          </a:p>
          <a:p>
            <a:pPr marL="457200" lvl="0" indent="-361950" algn="l" rtl="0">
              <a:spcBef>
                <a:spcPts val="1600"/>
              </a:spcBef>
              <a:spcAft>
                <a:spcPts val="0"/>
              </a:spcAft>
              <a:buSzPts val="2100"/>
              <a:buChar char="●"/>
            </a:pPr>
            <a:r>
              <a:rPr lang="en" sz="2100"/>
              <a:t>Shapefile (.shp…)</a:t>
            </a:r>
            <a:endParaRPr sz="2100"/>
          </a:p>
          <a:p>
            <a:pPr marL="457200" lvl="0" indent="-361950" algn="l" rtl="0">
              <a:spcBef>
                <a:spcPts val="0"/>
              </a:spcBef>
              <a:spcAft>
                <a:spcPts val="0"/>
              </a:spcAft>
              <a:buSzPts val="2100"/>
              <a:buChar char="●"/>
            </a:pPr>
            <a:r>
              <a:rPr lang="en" sz="2100"/>
              <a:t>GeoJSON, JSON</a:t>
            </a:r>
            <a:endParaRPr sz="2100"/>
          </a:p>
          <a:p>
            <a:pPr marL="457200" lvl="0" indent="-361950" algn="l" rtl="0">
              <a:spcBef>
                <a:spcPts val="0"/>
              </a:spcBef>
              <a:spcAft>
                <a:spcPts val="0"/>
              </a:spcAft>
              <a:buSzPts val="2100"/>
              <a:buChar char="●"/>
            </a:pPr>
            <a:r>
              <a:rPr lang="en" sz="2100"/>
              <a:t>KML</a:t>
            </a:r>
            <a:endParaRPr sz="2100"/>
          </a:p>
          <a:p>
            <a:pPr marL="457200" lvl="0" indent="-361950" algn="l" rtl="0">
              <a:spcBef>
                <a:spcPts val="0"/>
              </a:spcBef>
              <a:spcAft>
                <a:spcPts val="0"/>
              </a:spcAft>
              <a:buSzPts val="2100"/>
              <a:buChar char="●"/>
            </a:pPr>
            <a:r>
              <a:rPr lang="en" sz="2100"/>
              <a:t>GeoPackage</a:t>
            </a:r>
            <a:endParaRPr sz="2100"/>
          </a:p>
        </p:txBody>
      </p:sp>
      <p:sp>
        <p:nvSpPr>
          <p:cNvPr id="409" name="Google Shape;409;p5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10" name="Google Shape;410;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Raster Data</a:t>
            </a:r>
            <a:endParaRPr sz="2100" b="1"/>
          </a:p>
          <a:p>
            <a:pPr marL="457200" lvl="0" indent="-361950" algn="l" rtl="0">
              <a:spcBef>
                <a:spcPts val="1600"/>
              </a:spcBef>
              <a:spcAft>
                <a:spcPts val="0"/>
              </a:spcAft>
              <a:buSzPts val="2100"/>
              <a:buChar char="●"/>
            </a:pPr>
            <a:r>
              <a:rPr lang="en" sz="2100"/>
              <a:t>GeoTIFF</a:t>
            </a:r>
            <a:endParaRPr sz="2100"/>
          </a:p>
          <a:p>
            <a:pPr marL="457200" lvl="0" indent="-361950" algn="l" rtl="0">
              <a:spcBef>
                <a:spcPts val="0"/>
              </a:spcBef>
              <a:spcAft>
                <a:spcPts val="0"/>
              </a:spcAft>
              <a:buSzPts val="2100"/>
              <a:buChar char="●"/>
            </a:pPr>
            <a:r>
              <a:rPr lang="en" sz="2100"/>
              <a:t>netCDF</a:t>
            </a:r>
            <a:endParaRPr sz="2100"/>
          </a:p>
          <a:p>
            <a:pPr marL="457200" lvl="0" indent="-361950" algn="l" rtl="0">
              <a:spcBef>
                <a:spcPts val="0"/>
              </a:spcBef>
              <a:spcAft>
                <a:spcPts val="0"/>
              </a:spcAft>
              <a:buSzPts val="2100"/>
              <a:buChar char="●"/>
            </a:pPr>
            <a:r>
              <a:rPr lang="en" sz="2100"/>
              <a:t>DEM</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311700" y="32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Georeferencing</a:t>
            </a:r>
            <a:endParaRPr sz="3000" b="1" dirty="0"/>
          </a:p>
        </p:txBody>
      </p:sp>
      <p:sp>
        <p:nvSpPr>
          <p:cNvPr id="416" name="Google Shape;416;p56"/>
          <p:cNvSpPr txBox="1">
            <a:spLocks noGrp="1"/>
          </p:cNvSpPr>
          <p:nvPr>
            <p:ph type="body" idx="1"/>
          </p:nvPr>
        </p:nvSpPr>
        <p:spPr>
          <a:xfrm>
            <a:off x="311700" y="1152475"/>
            <a:ext cx="3807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434343"/>
                </a:solidFill>
              </a:rPr>
              <a:t>Data layers in the same </a:t>
            </a:r>
            <a:r>
              <a:rPr lang="en" sz="2400" b="1">
                <a:solidFill>
                  <a:srgbClr val="434343"/>
                </a:solidFill>
              </a:rPr>
              <a:t>coordinate reference system</a:t>
            </a:r>
            <a:r>
              <a:rPr lang="en" sz="2400">
                <a:solidFill>
                  <a:srgbClr val="434343"/>
                </a:solidFill>
              </a:rPr>
              <a:t> can be linked dynamically to explore associations and build complex models of the real world</a:t>
            </a:r>
            <a:endParaRPr sz="2400" b="1">
              <a:solidFill>
                <a:srgbClr val="434343"/>
              </a:solidFill>
            </a:endParaRPr>
          </a:p>
        </p:txBody>
      </p:sp>
      <p:pic>
        <p:nvPicPr>
          <p:cNvPr id="417" name="Google Shape;417;p56"/>
          <p:cNvPicPr preferRelativeResize="0"/>
          <p:nvPr/>
        </p:nvPicPr>
        <p:blipFill>
          <a:blip r:embed="rId3">
            <a:alphaModFix/>
          </a:blip>
          <a:stretch>
            <a:fillRect/>
          </a:stretch>
        </p:blipFill>
        <p:spPr>
          <a:xfrm>
            <a:off x="4444550" y="588625"/>
            <a:ext cx="3657093" cy="398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2926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a:t>
            </a:r>
            <a:endParaRPr/>
          </a:p>
        </p:txBody>
      </p:sp>
      <p:sp>
        <p:nvSpPr>
          <p:cNvPr id="206" name="Google Shape;206;p35"/>
          <p:cNvSpPr txBox="1">
            <a:spLocks noGrp="1"/>
          </p:cNvSpPr>
          <p:nvPr>
            <p:ph type="body" idx="1"/>
          </p:nvPr>
        </p:nvSpPr>
        <p:spPr>
          <a:xfrm>
            <a:off x="543200" y="865750"/>
            <a:ext cx="8289000" cy="52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a:t>Encodes location geometrically with coordinates:</a:t>
            </a:r>
            <a:br>
              <a:rPr lang="en" sz="2100"/>
            </a:br>
            <a:r>
              <a:rPr lang="en" sz="1200">
                <a:solidFill>
                  <a:srgbClr val="24292E"/>
                </a:solidFill>
                <a:latin typeface="Consolas"/>
                <a:ea typeface="Consolas"/>
                <a:cs typeface="Consolas"/>
                <a:sym typeface="Consolas"/>
              </a:rPr>
              <a:t>Anatone, WA: </a:t>
            </a:r>
            <a:r>
              <a:rPr lang="en" sz="1200">
                <a:solidFill>
                  <a:srgbClr val="24292E"/>
                </a:solidFill>
                <a:highlight>
                  <a:srgbClr val="FFFF00"/>
                </a:highlight>
                <a:latin typeface="Consolas"/>
                <a:ea typeface="Consolas"/>
                <a:cs typeface="Consolas"/>
                <a:sym typeface="Consolas"/>
              </a:rPr>
              <a:t>46.130479</a:t>
            </a:r>
            <a:r>
              <a:rPr lang="en" sz="1200">
                <a:solidFill>
                  <a:srgbClr val="24292E"/>
                </a:solidFill>
                <a:latin typeface="Consolas"/>
                <a:ea typeface="Consolas"/>
                <a:cs typeface="Consolas"/>
                <a:sym typeface="Consolas"/>
              </a:rPr>
              <a:t>, </a:t>
            </a:r>
            <a:r>
              <a:rPr lang="en" sz="1200">
                <a:solidFill>
                  <a:srgbClr val="24292E"/>
                </a:solidFill>
                <a:highlight>
                  <a:srgbClr val="FFFF00"/>
                </a:highlight>
                <a:latin typeface="Consolas"/>
                <a:ea typeface="Consolas"/>
                <a:cs typeface="Consolas"/>
                <a:sym typeface="Consolas"/>
              </a:rPr>
              <a:t>-117.134167</a:t>
            </a:r>
            <a:endParaRPr sz="1200">
              <a:highlight>
                <a:srgbClr val="FFFF00"/>
              </a:highlight>
            </a:endParaRPr>
          </a:p>
        </p:txBody>
      </p:sp>
      <p:pic>
        <p:nvPicPr>
          <p:cNvPr id="207" name="Google Shape;207;p35"/>
          <p:cNvPicPr preferRelativeResize="0"/>
          <p:nvPr/>
        </p:nvPicPr>
        <p:blipFill>
          <a:blip r:embed="rId3">
            <a:alphaModFix/>
          </a:blip>
          <a:stretch>
            <a:fillRect/>
          </a:stretch>
        </p:blipFill>
        <p:spPr>
          <a:xfrm>
            <a:off x="5396475" y="1479072"/>
            <a:ext cx="2620899" cy="1837354"/>
          </a:xfrm>
          <a:prstGeom prst="rect">
            <a:avLst/>
          </a:prstGeom>
          <a:noFill/>
          <a:ln w="9525" cap="flat" cmpd="sng">
            <a:solidFill>
              <a:schemeClr val="dk2"/>
            </a:solidFill>
            <a:prstDash val="solid"/>
            <a:round/>
            <a:headEnd type="none" w="sm" len="sm"/>
            <a:tailEnd type="none" w="sm" len="sm"/>
          </a:ln>
        </p:spPr>
      </p:pic>
      <p:pic>
        <p:nvPicPr>
          <p:cNvPr id="208" name="Google Shape;208;p35"/>
          <p:cNvPicPr preferRelativeResize="0"/>
          <p:nvPr/>
        </p:nvPicPr>
        <p:blipFill>
          <a:blip r:embed="rId4">
            <a:alphaModFix/>
          </a:blip>
          <a:stretch>
            <a:fillRect/>
          </a:stretch>
        </p:blipFill>
        <p:spPr>
          <a:xfrm>
            <a:off x="483025" y="1542325"/>
            <a:ext cx="4328726" cy="2506275"/>
          </a:xfrm>
          <a:prstGeom prst="rect">
            <a:avLst/>
          </a:prstGeom>
          <a:noFill/>
          <a:ln w="9525" cap="flat" cmpd="sng">
            <a:solidFill>
              <a:schemeClr val="dk2"/>
            </a:solidFill>
            <a:prstDash val="solid"/>
            <a:round/>
            <a:headEnd type="none" w="sm" len="sm"/>
            <a:tailEnd type="none" w="sm" len="sm"/>
          </a:ln>
        </p:spPr>
      </p:pic>
      <p:sp>
        <p:nvSpPr>
          <p:cNvPr id="209" name="Google Shape;209;p35"/>
          <p:cNvSpPr/>
          <p:nvPr/>
        </p:nvSpPr>
        <p:spPr>
          <a:xfrm>
            <a:off x="4407700" y="3386550"/>
            <a:ext cx="70200" cy="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35"/>
          <p:cNvCxnSpPr/>
          <p:nvPr/>
        </p:nvCxnSpPr>
        <p:spPr>
          <a:xfrm rot="10800000" flipH="1">
            <a:off x="4489950" y="1519350"/>
            <a:ext cx="899700" cy="18672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35"/>
          <p:cNvCxnSpPr/>
          <p:nvPr/>
        </p:nvCxnSpPr>
        <p:spPr>
          <a:xfrm rot="10800000" flipH="1">
            <a:off x="4483900" y="3318750"/>
            <a:ext cx="914100" cy="126900"/>
          </a:xfrm>
          <a:prstGeom prst="straightConnector1">
            <a:avLst/>
          </a:prstGeom>
          <a:noFill/>
          <a:ln w="9525" cap="flat" cmpd="sng">
            <a:solidFill>
              <a:schemeClr val="dk2"/>
            </a:solidFill>
            <a:prstDash val="solid"/>
            <a:round/>
            <a:headEnd type="none" w="med" len="med"/>
            <a:tailEnd type="none" w="med" len="med"/>
          </a:ln>
        </p:spPr>
      </p:cxnSp>
      <p:sp>
        <p:nvSpPr>
          <p:cNvPr id="212" name="Google Shape;212;p3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13" name="Google Shape;213;p35"/>
          <p:cNvSpPr txBox="1"/>
          <p:nvPr/>
        </p:nvSpPr>
        <p:spPr>
          <a:xfrm>
            <a:off x="5118025" y="3811325"/>
            <a:ext cx="378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Open Sans"/>
                <a:ea typeface="Open Sans"/>
                <a:cs typeface="Open Sans"/>
                <a:sym typeface="Open Sans"/>
              </a:rPr>
              <a:t>BUT, how do we know that those coordinates reference that specific location?</a:t>
            </a:r>
            <a:endParaRPr i="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a:t>
            </a:r>
            <a:endParaRPr/>
          </a:p>
        </p:txBody>
      </p:sp>
      <p:sp>
        <p:nvSpPr>
          <p:cNvPr id="219" name="Google Shape;219;p3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21" name="Google Shape;221;p36"/>
          <p:cNvPicPr preferRelativeResize="0"/>
          <p:nvPr/>
        </p:nvPicPr>
        <p:blipFill>
          <a:blip r:embed="rId3">
            <a:alphaModFix/>
          </a:blip>
          <a:stretch>
            <a:fillRect/>
          </a:stretch>
        </p:blipFill>
        <p:spPr>
          <a:xfrm>
            <a:off x="4557775" y="1062275"/>
            <a:ext cx="3191425" cy="3384625"/>
          </a:xfrm>
          <a:prstGeom prst="rect">
            <a:avLst/>
          </a:prstGeom>
          <a:noFill/>
          <a:ln>
            <a:noFill/>
          </a:ln>
        </p:spPr>
      </p:pic>
      <p:sp>
        <p:nvSpPr>
          <p:cNvPr id="222" name="Google Shape;222;p36"/>
          <p:cNvSpPr txBox="1"/>
          <p:nvPr/>
        </p:nvSpPr>
        <p:spPr>
          <a:xfrm>
            <a:off x="499200" y="1317825"/>
            <a:ext cx="3126300" cy="31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rgbClr val="404040"/>
                </a:solidFill>
                <a:highlight>
                  <a:srgbClr val="FCFCFC"/>
                </a:highlight>
                <a:latin typeface="Lato"/>
                <a:ea typeface="Lato"/>
                <a:cs typeface="Lato"/>
                <a:sym typeface="Lato"/>
              </a:rPr>
              <a:t>A Coordinate Reference System, or CRS, is a system for  associating coordinates  with a </a:t>
            </a:r>
            <a:r>
              <a:rPr lang="en" sz="2000" b="1" dirty="0">
                <a:solidFill>
                  <a:srgbClr val="404040"/>
                </a:solidFill>
                <a:highlight>
                  <a:srgbClr val="FCFCFC"/>
                </a:highlight>
                <a:latin typeface="Lato"/>
                <a:ea typeface="Lato"/>
                <a:cs typeface="Lato"/>
                <a:sym typeface="Lato"/>
              </a:rPr>
              <a:t>specific</a:t>
            </a:r>
            <a:r>
              <a:rPr lang="en" sz="2000" dirty="0">
                <a:solidFill>
                  <a:srgbClr val="404040"/>
                </a:solidFill>
                <a:highlight>
                  <a:srgbClr val="FCFCFC"/>
                </a:highlight>
                <a:latin typeface="Lato"/>
                <a:ea typeface="Lato"/>
                <a:cs typeface="Lato"/>
                <a:sym typeface="Lato"/>
              </a:rPr>
              <a:t>, </a:t>
            </a:r>
            <a:r>
              <a:rPr lang="en" sz="2000" b="1" dirty="0">
                <a:solidFill>
                  <a:srgbClr val="404040"/>
                </a:solidFill>
                <a:highlight>
                  <a:srgbClr val="FCFCFC"/>
                </a:highlight>
                <a:latin typeface="Lato"/>
                <a:ea typeface="Lato"/>
                <a:cs typeface="Lato"/>
                <a:sym typeface="Lato"/>
              </a:rPr>
              <a:t>unambiguous</a:t>
            </a:r>
            <a:r>
              <a:rPr lang="en" sz="2000" dirty="0">
                <a:solidFill>
                  <a:srgbClr val="404040"/>
                </a:solidFill>
                <a:highlight>
                  <a:srgbClr val="FCFCFC"/>
                </a:highlight>
                <a:latin typeface="Lato"/>
                <a:ea typeface="Lato"/>
                <a:cs typeface="Lato"/>
                <a:sym typeface="Lato"/>
              </a:rPr>
              <a:t> location on the surface of the Earth</a:t>
            </a:r>
            <a:r>
              <a:rPr lang="en" sz="2000" dirty="0">
                <a:solidFill>
                  <a:srgbClr val="595959"/>
                </a:solidFill>
              </a:rPr>
              <a:t>.</a:t>
            </a:r>
            <a:endParaRPr sz="2000" dirty="0">
              <a:solidFill>
                <a:srgbClr val="595959"/>
              </a:solidFill>
            </a:endParaRPr>
          </a:p>
          <a:p>
            <a:pPr marL="0" lvl="0" indent="0" algn="l" rtl="0">
              <a:lnSpc>
                <a:spcPct val="115000"/>
              </a:lnSpc>
              <a:spcBef>
                <a:spcPts val="1600"/>
              </a:spcBef>
              <a:spcAft>
                <a:spcPts val="1600"/>
              </a:spcAft>
              <a:buNone/>
            </a:pPr>
            <a:endParaRPr sz="1800" dirty="0">
              <a:solidFill>
                <a:srgbClr val="595959"/>
              </a:solidFill>
            </a:endParaRPr>
          </a:p>
        </p:txBody>
      </p:sp>
      <p:sp>
        <p:nvSpPr>
          <p:cNvPr id="223" name="Google Shape;223;p36"/>
          <p:cNvSpPr txBox="1"/>
          <p:nvPr/>
        </p:nvSpPr>
        <p:spPr>
          <a:xfrm>
            <a:off x="5120975" y="4254775"/>
            <a:ext cx="2478600" cy="31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New Orleans = 30N, 90W</a:t>
            </a:r>
            <a:endParaRPr/>
          </a:p>
        </p:txBody>
      </p:sp>
      <p:sp>
        <p:nvSpPr>
          <p:cNvPr id="224" name="Google Shape;224;p36"/>
          <p:cNvSpPr/>
          <p:nvPr/>
        </p:nvSpPr>
        <p:spPr>
          <a:xfrm rot="10800000" flipH="1">
            <a:off x="4153975" y="2231800"/>
            <a:ext cx="873300" cy="2302800"/>
          </a:xfrm>
          <a:prstGeom prst="curvedRightArrow">
            <a:avLst>
              <a:gd name="adj1" fmla="val 25000"/>
              <a:gd name="adj2" fmla="val 32294"/>
              <a:gd name="adj3" fmla="val 25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 </a:t>
            </a:r>
            <a:endParaRPr b="0">
              <a:solidFill>
                <a:srgbClr val="000000"/>
              </a:solidFill>
            </a:endParaRPr>
          </a:p>
        </p:txBody>
      </p:sp>
      <p:sp>
        <p:nvSpPr>
          <p:cNvPr id="230" name="Google Shape;230;p37"/>
          <p:cNvSpPr txBox="1"/>
          <p:nvPr/>
        </p:nvSpPr>
        <p:spPr>
          <a:xfrm>
            <a:off x="7101825" y="4263825"/>
            <a:ext cx="51036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http://latitude-longitude.net</a:t>
            </a:r>
            <a:endParaRPr sz="1000"/>
          </a:p>
        </p:txBody>
      </p:sp>
      <p:pic>
        <p:nvPicPr>
          <p:cNvPr id="231" name="Google Shape;231;p37"/>
          <p:cNvPicPr preferRelativeResize="0"/>
          <p:nvPr/>
        </p:nvPicPr>
        <p:blipFill>
          <a:blip r:embed="rId3">
            <a:alphaModFix/>
          </a:blip>
          <a:stretch>
            <a:fillRect/>
          </a:stretch>
        </p:blipFill>
        <p:spPr>
          <a:xfrm>
            <a:off x="1506450" y="904875"/>
            <a:ext cx="6096000" cy="3181350"/>
          </a:xfrm>
          <a:prstGeom prst="rect">
            <a:avLst/>
          </a:prstGeom>
          <a:noFill/>
          <a:ln>
            <a:noFill/>
          </a:ln>
        </p:spPr>
      </p:pic>
      <p:sp>
        <p:nvSpPr>
          <p:cNvPr id="232" name="Google Shape;232;p37"/>
          <p:cNvSpPr txBox="1">
            <a:spLocks noGrp="1"/>
          </p:cNvSpPr>
          <p:nvPr>
            <p:ph type="body" idx="1"/>
          </p:nvPr>
        </p:nvSpPr>
        <p:spPr>
          <a:xfrm>
            <a:off x="311700" y="3933825"/>
            <a:ext cx="8520600" cy="6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Geographic Coordinates: </a:t>
            </a:r>
            <a:r>
              <a:rPr lang="en" i="1"/>
              <a:t>Latitude</a:t>
            </a:r>
            <a:r>
              <a:rPr lang="en"/>
              <a:t> and </a:t>
            </a:r>
            <a:r>
              <a:rPr lang="en" i="1"/>
              <a:t>Longitude</a:t>
            </a:r>
            <a:endParaRPr i="1"/>
          </a:p>
        </p:txBody>
      </p:sp>
      <p:sp>
        <p:nvSpPr>
          <p:cNvPr id="233" name="Google Shape;233;p3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8"/>
          <p:cNvPicPr preferRelativeResize="0"/>
          <p:nvPr/>
        </p:nvPicPr>
        <p:blipFill>
          <a:blip r:embed="rId3">
            <a:alphaModFix/>
          </a:blip>
          <a:stretch>
            <a:fillRect/>
          </a:stretch>
        </p:blipFill>
        <p:spPr>
          <a:xfrm>
            <a:off x="532688" y="1461713"/>
            <a:ext cx="3787899" cy="2681825"/>
          </a:xfrm>
          <a:prstGeom prst="rect">
            <a:avLst/>
          </a:prstGeom>
          <a:noFill/>
          <a:ln>
            <a:noFill/>
          </a:ln>
        </p:spPr>
      </p:pic>
      <p:sp>
        <p:nvSpPr>
          <p:cNvPr id="240" name="Google Shape;240;p38"/>
          <p:cNvSpPr txBox="1">
            <a:spLocks noGrp="1"/>
          </p:cNvSpPr>
          <p:nvPr>
            <p:ph type="body" idx="1"/>
          </p:nvPr>
        </p:nvSpPr>
        <p:spPr>
          <a:xfrm>
            <a:off x="4589213" y="1190575"/>
            <a:ext cx="4022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500">
                <a:solidFill>
                  <a:srgbClr val="404040"/>
                </a:solidFill>
                <a:latin typeface="Arial"/>
                <a:ea typeface="Arial"/>
                <a:cs typeface="Arial"/>
                <a:sym typeface="Arial"/>
              </a:rPr>
              <a:t>There are </a:t>
            </a:r>
            <a:r>
              <a:rPr lang="en" sz="2500" b="1">
                <a:solidFill>
                  <a:srgbClr val="404040"/>
                </a:solidFill>
                <a:latin typeface="Arial"/>
                <a:ea typeface="Arial"/>
                <a:cs typeface="Arial"/>
                <a:sym typeface="Arial"/>
              </a:rPr>
              <a:t>many</a:t>
            </a:r>
            <a:r>
              <a:rPr lang="en" sz="2500">
                <a:solidFill>
                  <a:srgbClr val="404040"/>
                </a:solidFill>
                <a:latin typeface="Arial"/>
                <a:ea typeface="Arial"/>
                <a:cs typeface="Arial"/>
                <a:sym typeface="Arial"/>
              </a:rPr>
              <a:t> CRSs, not just one!</a:t>
            </a:r>
            <a:endParaRPr sz="2500">
              <a:solidFill>
                <a:srgbClr val="40404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solidFill>
                <a:srgbClr val="40404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400">
                <a:solidFill>
                  <a:srgbClr val="404040"/>
                </a:solidFill>
                <a:latin typeface="Arial"/>
                <a:ea typeface="Arial"/>
                <a:cs typeface="Arial"/>
                <a:sym typeface="Arial"/>
              </a:rPr>
              <a:t>Why? Because our understanding of and ability to measure the shape of the earth has changed over time.</a:t>
            </a:r>
            <a:endParaRPr sz="2400">
              <a:solidFill>
                <a:srgbClr val="404040"/>
              </a:solidFill>
              <a:latin typeface="Arial"/>
              <a:ea typeface="Arial"/>
              <a:cs typeface="Arial"/>
              <a:sym typeface="Arial"/>
            </a:endParaRPr>
          </a:p>
          <a:p>
            <a:pPr marL="0" lvl="0" indent="0" algn="l" rtl="0">
              <a:spcBef>
                <a:spcPts val="0"/>
              </a:spcBef>
              <a:spcAft>
                <a:spcPts val="1600"/>
              </a:spcAft>
              <a:buNone/>
            </a:pPr>
            <a:endParaRPr>
              <a:solidFill>
                <a:srgbClr val="404040"/>
              </a:solidFill>
            </a:endParaRPr>
          </a:p>
        </p:txBody>
      </p:sp>
      <p:sp>
        <p:nvSpPr>
          <p:cNvPr id="241" name="Google Shape;241;p3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42" name="Google Shape;242;p3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 </a:t>
            </a:r>
            <a:endParaRPr b="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Types of Coordinate Reference Systems</a:t>
            </a:r>
            <a:endParaRPr/>
          </a:p>
        </p:txBody>
      </p:sp>
      <p:pic>
        <p:nvPicPr>
          <p:cNvPr id="250" name="Google Shape;250;p39" descr="Mercator-proj"/>
          <p:cNvPicPr preferRelativeResize="0"/>
          <p:nvPr/>
        </p:nvPicPr>
        <p:blipFill rotWithShape="1">
          <a:blip r:embed="rId3">
            <a:alphaModFix/>
          </a:blip>
          <a:srcRect/>
          <a:stretch/>
        </p:blipFill>
        <p:spPr>
          <a:xfrm>
            <a:off x="5480880" y="1592042"/>
            <a:ext cx="2464800" cy="2123100"/>
          </a:xfrm>
          <a:prstGeom prst="rect">
            <a:avLst/>
          </a:prstGeom>
          <a:noFill/>
          <a:ln>
            <a:noFill/>
          </a:ln>
        </p:spPr>
      </p:pic>
      <p:sp>
        <p:nvSpPr>
          <p:cNvPr id="251" name="Google Shape;251;p39"/>
          <p:cNvSpPr txBox="1"/>
          <p:nvPr/>
        </p:nvSpPr>
        <p:spPr>
          <a:xfrm>
            <a:off x="1008295" y="1130613"/>
            <a:ext cx="27858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a:solidFill>
                  <a:schemeClr val="dk1"/>
                </a:solidFill>
              </a:rPr>
              <a:t>Geographic CRS</a:t>
            </a:r>
            <a:endParaRPr sz="2400" b="1"/>
          </a:p>
        </p:txBody>
      </p:sp>
      <p:sp>
        <p:nvSpPr>
          <p:cNvPr id="252" name="Google Shape;252;p39"/>
          <p:cNvSpPr txBox="1"/>
          <p:nvPr/>
        </p:nvSpPr>
        <p:spPr>
          <a:xfrm>
            <a:off x="5200980" y="1130613"/>
            <a:ext cx="30246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a:solidFill>
                  <a:schemeClr val="dk1"/>
                </a:solidFill>
              </a:rPr>
              <a:t>Projected CRS</a:t>
            </a:r>
            <a:endParaRPr sz="2400" b="1"/>
          </a:p>
        </p:txBody>
      </p:sp>
      <p:sp>
        <p:nvSpPr>
          <p:cNvPr id="253" name="Google Shape;253;p39"/>
          <p:cNvSpPr txBox="1"/>
          <p:nvPr/>
        </p:nvSpPr>
        <p:spPr>
          <a:xfrm>
            <a:off x="741145" y="3845449"/>
            <a:ext cx="3320100" cy="5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a:solidFill>
                  <a:schemeClr val="dk1"/>
                </a:solidFill>
              </a:rPr>
              <a:t>Angular Units = Degrees (DMS or DD)</a:t>
            </a:r>
            <a:endParaRPr sz="1800" b="1"/>
          </a:p>
          <a:p>
            <a:pPr marL="0" marR="0" lvl="0" indent="0" algn="l" rtl="0">
              <a:spcBef>
                <a:spcPts val="0"/>
              </a:spcBef>
              <a:spcAft>
                <a:spcPts val="0"/>
              </a:spcAft>
              <a:buClr>
                <a:schemeClr val="dk1"/>
              </a:buClr>
              <a:buFont typeface="Noto Sans Symbols"/>
              <a:buNone/>
            </a:pPr>
            <a:endParaRPr sz="1800"/>
          </a:p>
        </p:txBody>
      </p:sp>
      <p:sp>
        <p:nvSpPr>
          <p:cNvPr id="254" name="Google Shape;254;p39"/>
          <p:cNvSpPr txBox="1"/>
          <p:nvPr/>
        </p:nvSpPr>
        <p:spPr>
          <a:xfrm>
            <a:off x="5200975" y="3845450"/>
            <a:ext cx="3744900" cy="797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a:solidFill>
                  <a:schemeClr val="dk1"/>
                </a:solidFill>
              </a:rPr>
              <a:t>Cartesian Units = Feet or Meters</a:t>
            </a:r>
            <a:endParaRPr sz="1800" b="1"/>
          </a:p>
          <a:p>
            <a:pPr marL="0" marR="0" lvl="0" indent="0" algn="ctr" rtl="0">
              <a:spcBef>
                <a:spcPts val="0"/>
              </a:spcBef>
              <a:spcAft>
                <a:spcPts val="0"/>
              </a:spcAft>
              <a:buClr>
                <a:schemeClr val="dk1"/>
              </a:buClr>
              <a:buFont typeface="Noto Sans Symbols"/>
              <a:buNone/>
            </a:pPr>
            <a:r>
              <a:rPr lang="en" sz="1700">
                <a:solidFill>
                  <a:schemeClr val="dk1"/>
                </a:solidFill>
                <a:latin typeface="Arial"/>
                <a:ea typeface="Arial"/>
                <a:cs typeface="Arial"/>
                <a:sym typeface="Arial"/>
              </a:rPr>
              <a:t>Good for local &amp; regional mapping &amp; analysis</a:t>
            </a:r>
            <a:endParaRPr sz="1700"/>
          </a:p>
        </p:txBody>
      </p:sp>
      <p:pic>
        <p:nvPicPr>
          <p:cNvPr id="255" name="Google Shape;255;p39"/>
          <p:cNvPicPr preferRelativeResize="0"/>
          <p:nvPr/>
        </p:nvPicPr>
        <p:blipFill>
          <a:blip r:embed="rId4">
            <a:alphaModFix/>
          </a:blip>
          <a:stretch>
            <a:fillRect/>
          </a:stretch>
        </p:blipFill>
        <p:spPr>
          <a:xfrm>
            <a:off x="888895" y="1582887"/>
            <a:ext cx="3024600" cy="2141410"/>
          </a:xfrm>
          <a:prstGeom prst="rect">
            <a:avLst/>
          </a:prstGeom>
          <a:noFill/>
          <a:ln>
            <a:noFill/>
          </a:ln>
        </p:spPr>
      </p:pic>
      <p:sp>
        <p:nvSpPr>
          <p:cNvPr id="256" name="Google Shape;256;p3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Coordinate Systems (GCS)</a:t>
            </a:r>
            <a:endParaRPr/>
          </a:p>
        </p:txBody>
      </p:sp>
      <p:sp>
        <p:nvSpPr>
          <p:cNvPr id="263" name="Google Shape;26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Widely used! Expressed as latitude &amp; longitude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WGS84 (EPSG: 4326)</a:t>
            </a:r>
            <a:endParaRPr b="1"/>
          </a:p>
          <a:p>
            <a:pPr marL="0" lvl="0" indent="0" algn="l" rtl="0">
              <a:spcBef>
                <a:spcPts val="0"/>
              </a:spcBef>
              <a:spcAft>
                <a:spcPts val="0"/>
              </a:spcAft>
              <a:buNone/>
            </a:pPr>
            <a:r>
              <a:rPr lang="en" sz="1600"/>
              <a:t>Based on satellites, used by cell phones, GPS</a:t>
            </a:r>
            <a:endParaRPr sz="1600"/>
          </a:p>
          <a:p>
            <a:pPr marL="0" lvl="0" indent="0" algn="l" rtl="0">
              <a:spcBef>
                <a:spcPts val="0"/>
              </a:spcBef>
              <a:spcAft>
                <a:spcPts val="0"/>
              </a:spcAft>
              <a:buNone/>
            </a:pPr>
            <a:r>
              <a:rPr lang="en" sz="1600"/>
              <a:t>Best overall fit for most places on earth</a:t>
            </a:r>
            <a:endParaRPr sz="1600"/>
          </a:p>
          <a:p>
            <a:pPr marL="0" lvl="0" indent="0" algn="l" rtl="0">
              <a:spcBef>
                <a:spcPts val="0"/>
              </a:spcBef>
              <a:spcAft>
                <a:spcPts val="0"/>
              </a:spcAft>
              <a:buNone/>
            </a:pPr>
            <a:endParaRPr b="1"/>
          </a:p>
          <a:p>
            <a:pPr marL="0" lvl="0" indent="0" algn="l" rtl="0">
              <a:spcBef>
                <a:spcPts val="0"/>
              </a:spcBef>
              <a:spcAft>
                <a:spcPts val="0"/>
              </a:spcAft>
              <a:buNone/>
            </a:pPr>
            <a:r>
              <a:rPr lang="en" b="1"/>
              <a:t>NAD83 (EPSG: 4269)</a:t>
            </a:r>
            <a:endParaRPr b="1"/>
          </a:p>
          <a:p>
            <a:pPr marL="0" lvl="0" indent="0" algn="l" rtl="0">
              <a:spcBef>
                <a:spcPts val="0"/>
              </a:spcBef>
              <a:spcAft>
                <a:spcPts val="0"/>
              </a:spcAft>
              <a:buNone/>
            </a:pPr>
            <a:r>
              <a:rPr lang="en" sz="1600"/>
              <a:t>Based on satellites and survey data</a:t>
            </a:r>
            <a:endParaRPr sz="1600"/>
          </a:p>
          <a:p>
            <a:pPr marL="0" lvl="0" indent="0" algn="l" rtl="0">
              <a:spcBef>
                <a:spcPts val="0"/>
              </a:spcBef>
              <a:spcAft>
                <a:spcPts val="0"/>
              </a:spcAft>
              <a:buNone/>
            </a:pPr>
            <a:r>
              <a:rPr lang="en" sz="1600"/>
              <a:t>Best fit for USA</a:t>
            </a:r>
            <a:endParaRPr sz="1600"/>
          </a:p>
          <a:p>
            <a:pPr marL="0" lvl="0" indent="0" algn="l" rtl="0">
              <a:spcBef>
                <a:spcPts val="0"/>
              </a:spcBef>
              <a:spcAft>
                <a:spcPts val="0"/>
              </a:spcAft>
              <a:buNone/>
            </a:pPr>
            <a:r>
              <a:rPr lang="en" sz="1600"/>
              <a:t>Used by many federal data products, like Census data</a:t>
            </a:r>
            <a:endParaRPr sz="1600"/>
          </a:p>
        </p:txBody>
      </p:sp>
      <p:pic>
        <p:nvPicPr>
          <p:cNvPr id="264" name="Google Shape;264;p40"/>
          <p:cNvPicPr preferRelativeResize="0"/>
          <p:nvPr/>
        </p:nvPicPr>
        <p:blipFill>
          <a:blip r:embed="rId3">
            <a:alphaModFix/>
          </a:blip>
          <a:stretch>
            <a:fillRect/>
          </a:stretch>
        </p:blipFill>
        <p:spPr>
          <a:xfrm>
            <a:off x="5143500" y="1519774"/>
            <a:ext cx="3457599" cy="2447950"/>
          </a:xfrm>
          <a:prstGeom prst="rect">
            <a:avLst/>
          </a:prstGeom>
          <a:noFill/>
          <a:ln>
            <a:noFill/>
          </a:ln>
        </p:spPr>
      </p:pic>
      <p:sp>
        <p:nvSpPr>
          <p:cNvPr id="265" name="Google Shape;265;p40"/>
          <p:cNvSpPr txBox="1"/>
          <p:nvPr/>
        </p:nvSpPr>
        <p:spPr>
          <a:xfrm>
            <a:off x="5683325" y="4025775"/>
            <a:ext cx="2747400" cy="1016700"/>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CRSs are referenced in software by numeric codes, often called </a:t>
            </a:r>
            <a:r>
              <a:rPr lang="en" b="1"/>
              <a:t>EPSG codes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7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Earth is not flat!</a:t>
            </a:r>
            <a:endParaRPr/>
          </a:p>
        </p:txBody>
      </p:sp>
      <p:sp>
        <p:nvSpPr>
          <p:cNvPr id="543" name="Google Shape;543;p71"/>
          <p:cNvSpPr txBox="1"/>
          <p:nvPr/>
        </p:nvSpPr>
        <p:spPr>
          <a:xfrm>
            <a:off x="4314450" y="634250"/>
            <a:ext cx="3994800" cy="3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But computer screens, paper maps and most of the math underlying spatial analysis methods assume it is!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We use </a:t>
            </a:r>
            <a:r>
              <a:rPr lang="en" sz="1800" b="1"/>
              <a:t>map projections</a:t>
            </a:r>
            <a:r>
              <a:rPr lang="en" sz="1800"/>
              <a:t> to transform geospatial data from a 3D model of the earth to a 2D plane.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This causes distortion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need to understand how this might impact your maps and spatial analysis!</a:t>
            </a:r>
            <a:endParaRPr sz="18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544" name="Google Shape;544;p71"/>
          <p:cNvPicPr preferRelativeResize="0"/>
          <p:nvPr/>
        </p:nvPicPr>
        <p:blipFill>
          <a:blip r:embed="rId3">
            <a:alphaModFix/>
          </a:blip>
          <a:stretch>
            <a:fillRect/>
          </a:stretch>
        </p:blipFill>
        <p:spPr>
          <a:xfrm>
            <a:off x="571500" y="1079588"/>
            <a:ext cx="3376974" cy="3376974"/>
          </a:xfrm>
          <a:prstGeom prst="rect">
            <a:avLst/>
          </a:prstGeom>
          <a:noFill/>
          <a:ln>
            <a:noFill/>
          </a:ln>
        </p:spPr>
      </p:pic>
    </p:spTree>
    <p:extLst>
      <p:ext uri="{BB962C8B-B14F-4D97-AF65-F5344CB8AC3E}">
        <p14:creationId xmlns:p14="http://schemas.microsoft.com/office/powerpoint/2010/main" val="422956903"/>
      </p:ext>
    </p:extLst>
  </p:cSld>
  <p:clrMapOvr>
    <a:masterClrMapping/>
  </p:clrMapOvr>
</p:sld>
</file>

<file path=ppt/theme/theme1.xml><?xml version="1.0" encoding="utf-8"?>
<a:theme xmlns:a="http://schemas.openxmlformats.org/drawingml/2006/main"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TotalTime>
  <Words>2184</Words>
  <Application>Microsoft Office PowerPoint</Application>
  <PresentationFormat>On-screen Show (16:9)</PresentationFormat>
  <Paragraphs>183</Paragraphs>
  <Slides>26</Slides>
  <Notes>25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Open Sans</vt:lpstr>
      <vt:lpstr>Consolas</vt:lpstr>
      <vt:lpstr>Times New Roman</vt:lpstr>
      <vt:lpstr>Garamond</vt:lpstr>
      <vt:lpstr>Noto Sans Symbols</vt:lpstr>
      <vt:lpstr>Georgia</vt:lpstr>
      <vt:lpstr>Lato</vt:lpstr>
      <vt:lpstr>Arial</vt:lpstr>
      <vt:lpstr>BrandSlideShow_Heritage 16:9</vt:lpstr>
      <vt:lpstr>Brief Intro to  Geospatial Data</vt:lpstr>
      <vt:lpstr>Geographic data</vt:lpstr>
      <vt:lpstr>Geospatial data</vt:lpstr>
      <vt:lpstr>Coordinate Reference Systems (CRS)</vt:lpstr>
      <vt:lpstr>Coordinate Reference Systems (CRS) </vt:lpstr>
      <vt:lpstr>Coordinate Reference Systems (CRS) </vt:lpstr>
      <vt:lpstr>Two Types of Coordinate Reference Systems</vt:lpstr>
      <vt:lpstr>Geographic Coordinate Systems (GCS)</vt:lpstr>
      <vt:lpstr>Earth is not flat!</vt:lpstr>
      <vt:lpstr>PowerPoint Presentation</vt:lpstr>
      <vt:lpstr>PowerPoint Presentation</vt:lpstr>
      <vt:lpstr>PowerPoint Presentation</vt:lpstr>
      <vt:lpstr>PowerPoint Presentation</vt:lpstr>
      <vt:lpstr>Projected Coordinate Systems (PCS)</vt:lpstr>
      <vt:lpstr>Types of Spatial Data</vt:lpstr>
      <vt:lpstr>Types of Spatial Data</vt:lpstr>
      <vt:lpstr>Vector Data</vt:lpstr>
      <vt:lpstr>Points, Lines, Polygons</vt:lpstr>
      <vt:lpstr>Vector Data with Attributes</vt:lpstr>
      <vt:lpstr>Raster Data - regular grids</vt:lpstr>
      <vt:lpstr>Categorical Raster Data</vt:lpstr>
      <vt:lpstr>Imagery Data are Raster Data</vt:lpstr>
      <vt:lpstr>PowerPoint Presentation</vt:lpstr>
      <vt:lpstr>Vector vs Raster</vt:lpstr>
      <vt:lpstr>Some Common File Formats</vt:lpstr>
      <vt:lpstr>Georeferencing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Intro to  Geospatial Data</dc:title>
  <cp:lastModifiedBy>Nick Hagerty</cp:lastModifiedBy>
  <cp:revision>6</cp:revision>
  <dcterms:modified xsi:type="dcterms:W3CDTF">2023-01-19T23:00:46Z</dcterms:modified>
</cp:coreProperties>
</file>